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33"/>
  </p:notesMasterIdLst>
  <p:sldIdLst>
    <p:sldId id="256" r:id="rId2"/>
    <p:sldId id="267" r:id="rId3"/>
    <p:sldId id="302" r:id="rId4"/>
    <p:sldId id="279" r:id="rId5"/>
    <p:sldId id="280" r:id="rId6"/>
    <p:sldId id="298" r:id="rId7"/>
    <p:sldId id="299" r:id="rId8"/>
    <p:sldId id="281" r:id="rId9"/>
    <p:sldId id="282" r:id="rId10"/>
    <p:sldId id="290" r:id="rId11"/>
    <p:sldId id="287" r:id="rId12"/>
    <p:sldId id="283" r:id="rId13"/>
    <p:sldId id="285" r:id="rId14"/>
    <p:sldId id="288" r:id="rId15"/>
    <p:sldId id="300" r:id="rId16"/>
    <p:sldId id="284" r:id="rId17"/>
    <p:sldId id="289" r:id="rId18"/>
    <p:sldId id="291" r:id="rId19"/>
    <p:sldId id="286" r:id="rId20"/>
    <p:sldId id="306" r:id="rId21"/>
    <p:sldId id="309" r:id="rId22"/>
    <p:sldId id="303" r:id="rId23"/>
    <p:sldId id="307" r:id="rId24"/>
    <p:sldId id="308" r:id="rId25"/>
    <p:sldId id="304" r:id="rId26"/>
    <p:sldId id="292" r:id="rId27"/>
    <p:sldId id="295" r:id="rId28"/>
    <p:sldId id="294" r:id="rId29"/>
    <p:sldId id="297" r:id="rId30"/>
    <p:sldId id="296" r:id="rId31"/>
    <p:sldId id="30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7">
          <p15:clr>
            <a:srgbClr val="A4A3A4"/>
          </p15:clr>
        </p15:guide>
        <p15:guide id="2" orient="horz" pos="220">
          <p15:clr>
            <a:srgbClr val="A4A3A4"/>
          </p15:clr>
        </p15:guide>
        <p15:guide id="3" orient="horz" pos="3120">
          <p15:clr>
            <a:srgbClr val="A4A3A4"/>
          </p15:clr>
        </p15:guide>
        <p15:guide id="4" orient="horz" pos="1198">
          <p15:clr>
            <a:srgbClr val="A4A3A4"/>
          </p15:clr>
        </p15:guide>
        <p15:guide id="5" orient="horz" pos="2160">
          <p15:clr>
            <a:srgbClr val="A4A3A4"/>
          </p15:clr>
        </p15:guide>
        <p15:guide id="6" pos="5545">
          <p15:clr>
            <a:srgbClr val="A4A3A4"/>
          </p15:clr>
        </p15:guide>
        <p15:guide id="7" pos="215">
          <p15:clr>
            <a:srgbClr val="A4A3A4"/>
          </p15:clr>
        </p15:guide>
        <p15:guide id="8" pos="5204">
          <p15:clr>
            <a:srgbClr val="A4A3A4"/>
          </p15:clr>
        </p15:guide>
        <p15:guide id="9" pos="1741">
          <p15:clr>
            <a:srgbClr val="A4A3A4"/>
          </p15:clr>
        </p15:guide>
        <p15:guide id="10" pos="35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C9D4"/>
    <a:srgbClr val="87DBE9"/>
    <a:srgbClr val="A2A9AC"/>
    <a:srgbClr val="6D6E71"/>
    <a:srgbClr val="EEC567"/>
    <a:srgbClr val="E6AE23"/>
    <a:srgbClr val="9D9FA2"/>
    <a:srgbClr val="414042"/>
    <a:srgbClr val="009F4F"/>
    <a:srgbClr val="6DC2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0D2BA-515D-44ED-B15F-18B11D5F3AB8}" v="47" dt="2019-10-22T13:16:41.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8205" autoAdjust="0"/>
  </p:normalViewPr>
  <p:slideViewPr>
    <p:cSldViewPr snapToGrid="0" snapToObjects="1" showGuides="1">
      <p:cViewPr varScale="1">
        <p:scale>
          <a:sx n="49" d="100"/>
          <a:sy n="49" d="100"/>
        </p:scale>
        <p:origin x="236" y="48"/>
      </p:cViewPr>
      <p:guideLst>
        <p:guide orient="horz" pos="4087"/>
        <p:guide orient="horz" pos="220"/>
        <p:guide orient="horz" pos="3120"/>
        <p:guide orient="horz" pos="1198"/>
        <p:guide orient="horz" pos="2160"/>
        <p:guide pos="5545"/>
        <p:guide pos="215"/>
        <p:guide pos="5204"/>
        <p:guide pos="1741"/>
        <p:guide pos="35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5F9B17E-4E90-4A92-A615-D6A3D0DFA651}" type="datetimeFigureOut">
              <a:rPr lang="he-IL" smtClean="0"/>
              <a:t>ט"ו/טבת/תשפ"ד</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0AC0329-7200-499F-8FE4-DB60350CE88D}" type="slidenum">
              <a:rPr lang="he-IL" smtClean="0"/>
              <a:t>‹#›</a:t>
            </a:fld>
            <a:endParaRPr lang="he-IL"/>
          </a:p>
        </p:txBody>
      </p:sp>
    </p:spTree>
    <p:extLst>
      <p:ext uri="{BB962C8B-B14F-4D97-AF65-F5344CB8AC3E}">
        <p14:creationId xmlns:p14="http://schemas.microsoft.com/office/powerpoint/2010/main" val="2800194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70AC0329-7200-499F-8FE4-DB60350CE88D}" type="slidenum">
              <a:rPr lang="he-IL" smtClean="0"/>
              <a:t>1</a:t>
            </a:fld>
            <a:endParaRPr lang="he-IL"/>
          </a:p>
        </p:txBody>
      </p:sp>
    </p:spTree>
    <p:extLst>
      <p:ext uri="{BB962C8B-B14F-4D97-AF65-F5344CB8AC3E}">
        <p14:creationId xmlns:p14="http://schemas.microsoft.com/office/powerpoint/2010/main" val="255985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11</a:t>
            </a:fld>
            <a:endParaRPr lang="he-IL"/>
          </a:p>
        </p:txBody>
      </p:sp>
    </p:spTree>
    <p:extLst>
      <p:ext uri="{BB962C8B-B14F-4D97-AF65-F5344CB8AC3E}">
        <p14:creationId xmlns:p14="http://schemas.microsoft.com/office/powerpoint/2010/main" val="308737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12</a:t>
            </a:fld>
            <a:endParaRPr lang="he-IL"/>
          </a:p>
        </p:txBody>
      </p:sp>
    </p:spTree>
    <p:extLst>
      <p:ext uri="{BB962C8B-B14F-4D97-AF65-F5344CB8AC3E}">
        <p14:creationId xmlns:p14="http://schemas.microsoft.com/office/powerpoint/2010/main" val="33671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16</a:t>
            </a:fld>
            <a:endParaRPr lang="he-IL"/>
          </a:p>
        </p:txBody>
      </p:sp>
    </p:spTree>
    <p:extLst>
      <p:ext uri="{BB962C8B-B14F-4D97-AF65-F5344CB8AC3E}">
        <p14:creationId xmlns:p14="http://schemas.microsoft.com/office/powerpoint/2010/main" val="205082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לציין שבשת"ף זה עוד 5 נ"ז</a:t>
            </a:r>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17</a:t>
            </a:fld>
            <a:endParaRPr lang="he-IL"/>
          </a:p>
        </p:txBody>
      </p:sp>
    </p:spTree>
    <p:extLst>
      <p:ext uri="{BB962C8B-B14F-4D97-AF65-F5344CB8AC3E}">
        <p14:creationId xmlns:p14="http://schemas.microsoft.com/office/powerpoint/2010/main" val="2620862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19</a:t>
            </a:fld>
            <a:endParaRPr lang="he-IL"/>
          </a:p>
        </p:txBody>
      </p:sp>
    </p:spTree>
    <p:extLst>
      <p:ext uri="{BB962C8B-B14F-4D97-AF65-F5344CB8AC3E}">
        <p14:creationId xmlns:p14="http://schemas.microsoft.com/office/powerpoint/2010/main" val="568515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26</a:t>
            </a:fld>
            <a:endParaRPr lang="he-IL"/>
          </a:p>
        </p:txBody>
      </p:sp>
    </p:spTree>
    <p:extLst>
      <p:ext uri="{BB962C8B-B14F-4D97-AF65-F5344CB8AC3E}">
        <p14:creationId xmlns:p14="http://schemas.microsoft.com/office/powerpoint/2010/main" val="145844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27</a:t>
            </a:fld>
            <a:endParaRPr lang="he-IL"/>
          </a:p>
        </p:txBody>
      </p:sp>
    </p:spTree>
    <p:extLst>
      <p:ext uri="{BB962C8B-B14F-4D97-AF65-F5344CB8AC3E}">
        <p14:creationId xmlns:p14="http://schemas.microsoft.com/office/powerpoint/2010/main" val="407786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28</a:t>
            </a:fld>
            <a:endParaRPr lang="he-IL"/>
          </a:p>
        </p:txBody>
      </p:sp>
    </p:spTree>
    <p:extLst>
      <p:ext uri="{BB962C8B-B14F-4D97-AF65-F5344CB8AC3E}">
        <p14:creationId xmlns:p14="http://schemas.microsoft.com/office/powerpoint/2010/main" val="57021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29</a:t>
            </a:fld>
            <a:endParaRPr lang="he-IL"/>
          </a:p>
        </p:txBody>
      </p:sp>
    </p:spTree>
    <p:extLst>
      <p:ext uri="{BB962C8B-B14F-4D97-AF65-F5344CB8AC3E}">
        <p14:creationId xmlns:p14="http://schemas.microsoft.com/office/powerpoint/2010/main" val="283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30</a:t>
            </a:fld>
            <a:endParaRPr lang="he-IL"/>
          </a:p>
        </p:txBody>
      </p:sp>
    </p:spTree>
    <p:extLst>
      <p:ext uri="{BB962C8B-B14F-4D97-AF65-F5344CB8AC3E}">
        <p14:creationId xmlns:p14="http://schemas.microsoft.com/office/powerpoint/2010/main" val="236152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2</a:t>
            </a:fld>
            <a:endParaRPr lang="he-IL"/>
          </a:p>
        </p:txBody>
      </p:sp>
    </p:spTree>
    <p:extLst>
      <p:ext uri="{BB962C8B-B14F-4D97-AF65-F5344CB8AC3E}">
        <p14:creationId xmlns:p14="http://schemas.microsoft.com/office/powerpoint/2010/main" val="197709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4</a:t>
            </a:fld>
            <a:endParaRPr lang="he-IL"/>
          </a:p>
        </p:txBody>
      </p:sp>
    </p:spTree>
    <p:extLst>
      <p:ext uri="{BB962C8B-B14F-4D97-AF65-F5344CB8AC3E}">
        <p14:creationId xmlns:p14="http://schemas.microsoft.com/office/powerpoint/2010/main" val="197432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5</a:t>
            </a:fld>
            <a:endParaRPr lang="he-IL"/>
          </a:p>
        </p:txBody>
      </p:sp>
    </p:spTree>
    <p:extLst>
      <p:ext uri="{BB962C8B-B14F-4D97-AF65-F5344CB8AC3E}">
        <p14:creationId xmlns:p14="http://schemas.microsoft.com/office/powerpoint/2010/main" val="275546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6</a:t>
            </a:fld>
            <a:endParaRPr lang="he-IL"/>
          </a:p>
        </p:txBody>
      </p:sp>
    </p:spTree>
    <p:extLst>
      <p:ext uri="{BB962C8B-B14F-4D97-AF65-F5344CB8AC3E}">
        <p14:creationId xmlns:p14="http://schemas.microsoft.com/office/powerpoint/2010/main" val="104602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7</a:t>
            </a:fld>
            <a:endParaRPr lang="he-IL"/>
          </a:p>
        </p:txBody>
      </p:sp>
    </p:spTree>
    <p:extLst>
      <p:ext uri="{BB962C8B-B14F-4D97-AF65-F5344CB8AC3E}">
        <p14:creationId xmlns:p14="http://schemas.microsoft.com/office/powerpoint/2010/main" val="2370732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8</a:t>
            </a:fld>
            <a:endParaRPr lang="he-IL"/>
          </a:p>
        </p:txBody>
      </p:sp>
    </p:spTree>
    <p:extLst>
      <p:ext uri="{BB962C8B-B14F-4D97-AF65-F5344CB8AC3E}">
        <p14:creationId xmlns:p14="http://schemas.microsoft.com/office/powerpoint/2010/main" val="2167450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9</a:t>
            </a:fld>
            <a:endParaRPr lang="he-IL"/>
          </a:p>
        </p:txBody>
      </p:sp>
    </p:spTree>
    <p:extLst>
      <p:ext uri="{BB962C8B-B14F-4D97-AF65-F5344CB8AC3E}">
        <p14:creationId xmlns:p14="http://schemas.microsoft.com/office/powerpoint/2010/main" val="170230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לציין שבשת"ף זה עוד 5 נ"ז</a:t>
            </a:r>
          </a:p>
        </p:txBody>
      </p:sp>
      <p:sp>
        <p:nvSpPr>
          <p:cNvPr id="4" name="מציין מיקום של מספר שקופית 3"/>
          <p:cNvSpPr>
            <a:spLocks noGrp="1"/>
          </p:cNvSpPr>
          <p:nvPr>
            <p:ph type="sldNum" sz="quarter" idx="10"/>
          </p:nvPr>
        </p:nvSpPr>
        <p:spPr/>
        <p:txBody>
          <a:bodyPr/>
          <a:lstStyle/>
          <a:p>
            <a:fld id="{70AC0329-7200-499F-8FE4-DB60350CE88D}" type="slidenum">
              <a:rPr lang="he-IL" smtClean="0"/>
              <a:t>10</a:t>
            </a:fld>
            <a:endParaRPr lang="he-IL"/>
          </a:p>
        </p:txBody>
      </p:sp>
    </p:spTree>
    <p:extLst>
      <p:ext uri="{BB962C8B-B14F-4D97-AF65-F5344CB8AC3E}">
        <p14:creationId xmlns:p14="http://schemas.microsoft.com/office/powerpoint/2010/main" val="1565642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1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791200" y="63609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223979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791200" y="63609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388961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cs typeface="+mn-cs"/>
              </a:defRPr>
            </a:lvl1pPr>
          </a:lstStyle>
          <a:p>
            <a:r>
              <a:rPr lang="en-US" dirty="0"/>
              <a:t>Click to edit Master title style</a:t>
            </a:r>
          </a:p>
        </p:txBody>
      </p:sp>
      <p:sp>
        <p:nvSpPr>
          <p:cNvPr id="3" name="Content Placeholder 2"/>
          <p:cNvSpPr>
            <a:spLocks noGrp="1"/>
          </p:cNvSpPr>
          <p:nvPr>
            <p:ph idx="1"/>
          </p:nvPr>
        </p:nvSpPr>
        <p:spPr/>
        <p:txBody>
          <a:bodyPr/>
          <a:lstStyle>
            <a:lvl1pPr>
              <a:defRPr>
                <a:cs typeface="+mn-cs"/>
              </a:defRPr>
            </a:lvl1pPr>
            <a:lvl2pPr>
              <a:defRPr>
                <a:cs typeface="+mn-cs"/>
              </a:defRPr>
            </a:lvl2pPr>
            <a:lvl3pPr>
              <a:defRPr>
                <a:cs typeface="+mn-cs"/>
              </a:defRPr>
            </a:lvl3pPr>
            <a:lvl4pPr>
              <a:defRPr>
                <a:cs typeface="+mn-cs"/>
              </a:defRPr>
            </a:lvl4pPr>
            <a:lvl5pPr>
              <a:defRPr>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791200" y="6360952"/>
            <a:ext cx="2895600" cy="365125"/>
          </a:xfrm>
          <a:prstGeom prst="rect">
            <a:avLst/>
          </a:prstGeom>
        </p:spPr>
        <p:txBody>
          <a:bodyPr/>
          <a:lstStyle>
            <a:lvl1pPr algn="r" rtl="1">
              <a:defRPr>
                <a:solidFill>
                  <a:schemeClr val="tx1"/>
                </a:solidFill>
                <a:cs typeface="+mn-cs"/>
              </a:defRPr>
            </a:lvl1pPr>
          </a:lstStyle>
          <a:p>
            <a:endParaRPr lang="en-US" dirty="0"/>
          </a:p>
        </p:txBody>
      </p:sp>
      <p:sp>
        <p:nvSpPr>
          <p:cNvPr id="6" name="Slide Number Placeholder 5"/>
          <p:cNvSpPr>
            <a:spLocks noGrp="1"/>
          </p:cNvSpPr>
          <p:nvPr>
            <p:ph type="sldNum" sz="quarter" idx="12"/>
          </p:nvPr>
        </p:nvSpPr>
        <p:spPr/>
        <p:txBody>
          <a:bodyPr/>
          <a:lstStyle>
            <a:lvl1pPr algn="l">
              <a:defRPr>
                <a:solidFill>
                  <a:schemeClr val="tx1"/>
                </a:solidFill>
                <a:cs typeface="+mn-cs"/>
              </a:defRPr>
            </a:lvl1pPr>
          </a:lstStyle>
          <a:p>
            <a:fld id="{F3C17ABB-07EA-4840-9131-7596CD192C55}" type="slidenum">
              <a:rPr lang="en-US" smtClean="0"/>
              <a:pPr/>
              <a:t>‹#›</a:t>
            </a:fld>
            <a:endParaRPr lang="en-US" dirty="0"/>
          </a:p>
        </p:txBody>
      </p:sp>
    </p:spTree>
    <p:extLst>
      <p:ext uri="{BB962C8B-B14F-4D97-AF65-F5344CB8AC3E}">
        <p14:creationId xmlns:p14="http://schemas.microsoft.com/office/powerpoint/2010/main" val="425634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solidFill>
                  <a:schemeClr val="accent1"/>
                </a:solidFill>
                <a:cs typeface="+mn-cs"/>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5791200" y="63609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225899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cs typeface="+mn-cs"/>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5791200" y="63609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1455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cs typeface="+mn-cs"/>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5791200" y="63609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345125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4" name="Footer Placeholder 3"/>
          <p:cNvSpPr>
            <a:spLocks noGrp="1"/>
          </p:cNvSpPr>
          <p:nvPr>
            <p:ph type="ftr" sz="quarter" idx="11"/>
          </p:nvPr>
        </p:nvSpPr>
        <p:spPr>
          <a:xfrm>
            <a:off x="5791200" y="63609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2395628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91200" y="63609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30574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5791200" y="63609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309490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5791200" y="63609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C17ABB-07EA-4840-9131-7596CD192C55}" type="slidenum">
              <a:rPr lang="en-US" smtClean="0"/>
              <a:pPr/>
              <a:t>‹#›</a:t>
            </a:fld>
            <a:endParaRPr lang="en-US"/>
          </a:p>
        </p:txBody>
      </p:sp>
    </p:spTree>
    <p:extLst>
      <p:ext uri="{BB962C8B-B14F-4D97-AF65-F5344CB8AC3E}">
        <p14:creationId xmlns:p14="http://schemas.microsoft.com/office/powerpoint/2010/main" val="3843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08776" y="6360952"/>
            <a:ext cx="786468" cy="365125"/>
          </a:xfrm>
          <a:prstGeom prst="rect">
            <a:avLst/>
          </a:prstGeom>
        </p:spPr>
        <p:txBody>
          <a:bodyPr vert="horz" lIns="91440" tIns="45720" rIns="91440" bIns="45720" rtlCol="0" anchor="ctr"/>
          <a:lstStyle>
            <a:lvl1pPr algn="r">
              <a:defRPr sz="1200">
                <a:solidFill>
                  <a:schemeClr val="tx1"/>
                </a:solidFill>
              </a:defRPr>
            </a:lvl1pPr>
          </a:lstStyle>
          <a:p>
            <a:r>
              <a:rPr lang="he-IL" dirty="0"/>
              <a:t>מספר שקופית</a:t>
            </a:r>
            <a:endParaRPr lang="en-US" dirty="0"/>
          </a:p>
        </p:txBody>
      </p:sp>
    </p:spTree>
    <p:extLst>
      <p:ext uri="{BB962C8B-B14F-4D97-AF65-F5344CB8AC3E}">
        <p14:creationId xmlns:p14="http://schemas.microsoft.com/office/powerpoint/2010/main" val="212721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457200" rtl="1" eaLnBrk="1" latinLnBrk="0" hangingPunct="1">
        <a:spcBef>
          <a:spcPct val="0"/>
        </a:spcBef>
        <a:buNone/>
        <a:defRPr sz="4400" kern="1200">
          <a:solidFill>
            <a:schemeClr val="accent1"/>
          </a:solidFill>
          <a:latin typeface="+mj-lt"/>
          <a:ea typeface="+mj-ea"/>
          <a:cs typeface="+mn-cs"/>
        </a:defRPr>
      </a:lvl1pPr>
    </p:titleStyle>
    <p:bodyStyle>
      <a:lvl1pPr marL="342900" indent="-342900" algn="r" defTabSz="457200" rtl="1" eaLnBrk="1" latinLnBrk="0" hangingPunct="1">
        <a:spcBef>
          <a:spcPct val="20000"/>
        </a:spcBef>
        <a:buFont typeface="Arial"/>
        <a:buChar char="•"/>
        <a:defRPr sz="3200" kern="1200">
          <a:solidFill>
            <a:schemeClr val="tx1"/>
          </a:solidFill>
          <a:latin typeface="+mn-lt"/>
          <a:ea typeface="+mn-ea"/>
          <a:cs typeface="+mn-cs"/>
        </a:defRPr>
      </a:lvl1pPr>
      <a:lvl2pPr marL="742950" indent="-285750" algn="r" defTabSz="457200" rtl="1"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1"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1"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1"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conomics.huji.ac.i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conomics.huji.ac.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Noam.binstok@mail.huji.ac.i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71377" y="2160507"/>
            <a:ext cx="4572000" cy="1077218"/>
          </a:xfrm>
          <a:prstGeom prst="rect">
            <a:avLst/>
          </a:prstGeom>
        </p:spPr>
        <p:txBody>
          <a:bodyPr>
            <a:spAutoFit/>
          </a:bodyPr>
          <a:lstStyle/>
          <a:p>
            <a:pPr algn="r">
              <a:lnSpc>
                <a:spcPct val="80000"/>
              </a:lnSpc>
            </a:pPr>
            <a:r>
              <a:rPr lang="he-IL" sz="4000" b="1" dirty="0">
                <a:solidFill>
                  <a:schemeClr val="bg1"/>
                </a:solidFill>
                <a:latin typeface="Arial"/>
                <a:cs typeface="Arial"/>
              </a:rPr>
              <a:t>הצגת המחלקה לכלכלה</a:t>
            </a:r>
            <a:endParaRPr lang="en-US" sz="4000" b="1" dirty="0">
              <a:solidFill>
                <a:schemeClr val="bg1"/>
              </a:solidFill>
              <a:latin typeface="Arial"/>
              <a:cs typeface="Arial"/>
            </a:endParaRPr>
          </a:p>
        </p:txBody>
      </p:sp>
      <p:sp>
        <p:nvSpPr>
          <p:cNvPr id="5" name="Rectangle 4"/>
          <p:cNvSpPr/>
          <p:nvPr/>
        </p:nvSpPr>
        <p:spPr>
          <a:xfrm>
            <a:off x="2917587" y="3869358"/>
            <a:ext cx="4572000" cy="646331"/>
          </a:xfrm>
          <a:prstGeom prst="rect">
            <a:avLst/>
          </a:prstGeom>
        </p:spPr>
        <p:txBody>
          <a:bodyPr>
            <a:spAutoFit/>
          </a:bodyPr>
          <a:lstStyle/>
          <a:p>
            <a:pPr algn="r"/>
            <a:r>
              <a:rPr lang="he-IL" b="1" dirty="0">
                <a:solidFill>
                  <a:schemeClr val="bg1"/>
                </a:solidFill>
                <a:latin typeface="Arial"/>
                <a:cs typeface="Arial"/>
              </a:rPr>
              <a:t>יום אוריינטציה</a:t>
            </a:r>
          </a:p>
          <a:p>
            <a:pPr algn="r"/>
            <a:r>
              <a:rPr lang="he-IL" dirty="0">
                <a:solidFill>
                  <a:schemeClr val="bg1"/>
                </a:solidFill>
                <a:latin typeface="Arial"/>
                <a:cs typeface="Arial"/>
              </a:rPr>
              <a:t>27/12/2023</a:t>
            </a:r>
            <a:endParaRPr lang="en-US" dirty="0">
              <a:solidFill>
                <a:schemeClr val="bg1"/>
              </a:solidFill>
              <a:latin typeface="Arial"/>
              <a:cs typeface="Arial"/>
            </a:endParaRPr>
          </a:p>
        </p:txBody>
      </p:sp>
    </p:spTree>
    <p:extLst>
      <p:ext uri="{BB962C8B-B14F-4D97-AF65-F5344CB8AC3E}">
        <p14:creationId xmlns:p14="http://schemas.microsoft.com/office/powerpoint/2010/main" val="267514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תוכנית הלימודים החדשה לתואר בוגר </a:t>
            </a:r>
            <a:r>
              <a:rPr lang="he-IL" sz="3200" dirty="0" err="1">
                <a:cs typeface="+mn-cs"/>
              </a:rPr>
              <a:t>בתשפ"ג</a:t>
            </a:r>
            <a:endParaRPr lang="he-IL" sz="3200" dirty="0">
              <a:cs typeface="+mn-cs"/>
            </a:endParaRPr>
          </a:p>
        </p:txBody>
      </p:sp>
      <p:sp>
        <p:nvSpPr>
          <p:cNvPr id="3" name="מציין מיקום תוכן 2"/>
          <p:cNvSpPr>
            <a:spLocks noGrp="1"/>
          </p:cNvSpPr>
          <p:nvPr>
            <p:ph idx="1"/>
          </p:nvPr>
        </p:nvSpPr>
        <p:spPr/>
        <p:txBody>
          <a:bodyPr>
            <a:normAutofit/>
          </a:bodyPr>
          <a:lstStyle/>
          <a:p>
            <a:r>
              <a:rPr lang="he-IL" sz="2800" b="1" dirty="0"/>
              <a:t>קורסי חובה</a:t>
            </a:r>
          </a:p>
          <a:p>
            <a:pPr lvl="1"/>
            <a:r>
              <a:rPr lang="he-IL" sz="2400" dirty="0"/>
              <a:t>שנה א' – 24 נ"ז</a:t>
            </a:r>
          </a:p>
          <a:p>
            <a:pPr lvl="1"/>
            <a:r>
              <a:rPr lang="he-IL" sz="2400" dirty="0"/>
              <a:t>שנה ב' – 16 נ"ז</a:t>
            </a:r>
          </a:p>
          <a:p>
            <a:r>
              <a:rPr lang="he-IL" sz="2400" b="1" dirty="0"/>
              <a:t>קורסי ליבה</a:t>
            </a:r>
          </a:p>
          <a:p>
            <a:pPr lvl="1"/>
            <a:r>
              <a:rPr lang="he-IL" sz="2400" dirty="0"/>
              <a:t>שנים ב' ו-ג' – 8 נ"ז</a:t>
            </a:r>
          </a:p>
          <a:p>
            <a:r>
              <a:rPr lang="he-IL" sz="2800" b="1" dirty="0"/>
              <a:t>קורס חקר</a:t>
            </a:r>
          </a:p>
          <a:p>
            <a:pPr lvl="1"/>
            <a:r>
              <a:rPr lang="he-IL" sz="2400" dirty="0"/>
              <a:t>שנים ב' ו-ג' – 4 נ"ז</a:t>
            </a:r>
          </a:p>
          <a:p>
            <a:r>
              <a:rPr lang="he-IL" sz="2800" b="1" dirty="0"/>
              <a:t>קורסי בחירה </a:t>
            </a:r>
          </a:p>
          <a:p>
            <a:pPr lvl="1" indent="-342900"/>
            <a:r>
              <a:rPr lang="he-IL" sz="2400" dirty="0"/>
              <a:t>שנים ב' ו-ג' – 8 נ"ז</a:t>
            </a:r>
          </a:p>
          <a:p>
            <a:pPr lvl="1"/>
            <a:endParaRPr lang="he-IL" sz="2400" dirty="0"/>
          </a:p>
          <a:p>
            <a:pPr marL="457200" lvl="1" indent="0">
              <a:buNone/>
            </a:pPr>
            <a:endParaRPr lang="he-IL" sz="2000" dirty="0"/>
          </a:p>
          <a:p>
            <a:pPr marL="457200" lvl="1" indent="0">
              <a:buNone/>
            </a:pPr>
            <a:endParaRPr lang="he-IL" sz="2400" dirty="0"/>
          </a:p>
          <a:p>
            <a:pPr marL="457200" lvl="1" indent="0">
              <a:buNone/>
            </a:pPr>
            <a:endParaRPr lang="he-IL" sz="2400" dirty="0"/>
          </a:p>
        </p:txBody>
      </p:sp>
      <p:sp>
        <p:nvSpPr>
          <p:cNvPr id="4" name="מציין מיקום של מספר שקופית 3">
            <a:extLst>
              <a:ext uri="{FF2B5EF4-FFF2-40B4-BE49-F238E27FC236}">
                <a16:creationId xmlns:a16="http://schemas.microsoft.com/office/drawing/2014/main" id="{9B688986-E89D-4743-A537-C5BE7064BB9F}"/>
              </a:ext>
            </a:extLst>
          </p:cNvPr>
          <p:cNvSpPr>
            <a:spLocks noGrp="1"/>
          </p:cNvSpPr>
          <p:nvPr>
            <p:ph type="sldNum" sz="quarter" idx="12"/>
          </p:nvPr>
        </p:nvSpPr>
        <p:spPr>
          <a:xfrm>
            <a:off x="1008776" y="6360952"/>
            <a:ext cx="786468" cy="365125"/>
          </a:xfrm>
        </p:spPr>
        <p:txBody>
          <a:bodyPr/>
          <a:lstStyle/>
          <a:p>
            <a:fld id="{F3C17ABB-07EA-4840-9131-7596CD192C55}" type="slidenum">
              <a:rPr lang="en-US" smtClean="0"/>
              <a:pPr/>
              <a:t>10</a:t>
            </a:fld>
            <a:endParaRPr lang="en-US" dirty="0"/>
          </a:p>
        </p:txBody>
      </p:sp>
      <p:sp>
        <p:nvSpPr>
          <p:cNvPr id="8" name="Rectangle 10">
            <a:extLst>
              <a:ext uri="{FF2B5EF4-FFF2-40B4-BE49-F238E27FC236}">
                <a16:creationId xmlns:a16="http://schemas.microsoft.com/office/drawing/2014/main" id="{D941182C-069A-4BFD-9AC8-CEFFAC129AAC}"/>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1782046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מרכזי למידה</a:t>
            </a:r>
          </a:p>
        </p:txBody>
      </p:sp>
      <p:sp>
        <p:nvSpPr>
          <p:cNvPr id="3" name="מציין מיקום תוכן 2"/>
          <p:cNvSpPr>
            <a:spLocks noGrp="1"/>
          </p:cNvSpPr>
          <p:nvPr>
            <p:ph idx="1"/>
          </p:nvPr>
        </p:nvSpPr>
        <p:spPr/>
        <p:txBody>
          <a:bodyPr>
            <a:normAutofit/>
          </a:bodyPr>
          <a:lstStyle/>
          <a:p>
            <a:r>
              <a:rPr lang="he-IL" sz="2800" dirty="0"/>
              <a:t>בקורסי החובה קיימים מרכזי למידה אשר נועדו לסייע לסטודנטים</a:t>
            </a:r>
          </a:p>
          <a:p>
            <a:r>
              <a:rPr lang="he-IL" sz="2800" dirty="0"/>
              <a:t>מרכזי הלמידה מועברים על ידי עוזרי ההוראה בקורס, הם מומלצים מאוד אך אינם חובה</a:t>
            </a:r>
          </a:p>
          <a:p>
            <a:r>
              <a:rPr lang="he-IL" sz="2800" dirty="0"/>
              <a:t>קיימים מורים חיצוניים המציעים קורסי עזר. אנו ממליצים לכם קודם כל לנסות את הכלים שאנחנו נותנים על מנת לעזור</a:t>
            </a:r>
          </a:p>
          <a:p>
            <a:endParaRPr lang="he-IL" sz="2800" dirty="0"/>
          </a:p>
        </p:txBody>
      </p:sp>
      <p:sp>
        <p:nvSpPr>
          <p:cNvPr id="4" name="מציין מיקום של מספר שקופית 3">
            <a:extLst>
              <a:ext uri="{FF2B5EF4-FFF2-40B4-BE49-F238E27FC236}">
                <a16:creationId xmlns:a16="http://schemas.microsoft.com/office/drawing/2014/main" id="{5072A47D-F317-49FC-8878-3EE7A78CBDA1}"/>
              </a:ext>
            </a:extLst>
          </p:cNvPr>
          <p:cNvSpPr>
            <a:spLocks noGrp="1"/>
          </p:cNvSpPr>
          <p:nvPr>
            <p:ph type="sldNum" sz="quarter" idx="12"/>
          </p:nvPr>
        </p:nvSpPr>
        <p:spPr>
          <a:xfrm>
            <a:off x="1008776" y="6360952"/>
            <a:ext cx="786468" cy="365125"/>
          </a:xfrm>
        </p:spPr>
        <p:txBody>
          <a:bodyPr/>
          <a:lstStyle/>
          <a:p>
            <a:fld id="{F3C17ABB-07EA-4840-9131-7596CD192C55}" type="slidenum">
              <a:rPr lang="en-US" smtClean="0"/>
              <a:pPr/>
              <a:t>11</a:t>
            </a:fld>
            <a:endParaRPr lang="en-US" dirty="0"/>
          </a:p>
        </p:txBody>
      </p:sp>
      <p:sp>
        <p:nvSpPr>
          <p:cNvPr id="8" name="Rectangle 10">
            <a:extLst>
              <a:ext uri="{FF2B5EF4-FFF2-40B4-BE49-F238E27FC236}">
                <a16:creationId xmlns:a16="http://schemas.microsoft.com/office/drawing/2014/main" id="{775C423B-698D-4089-98ED-1CB5FE8EDE6B}"/>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248540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לימודי שנה א'</a:t>
            </a:r>
          </a:p>
        </p:txBody>
      </p:sp>
      <p:sp>
        <p:nvSpPr>
          <p:cNvPr id="3" name="מציין מיקום תוכן 2"/>
          <p:cNvSpPr>
            <a:spLocks noGrp="1"/>
          </p:cNvSpPr>
          <p:nvPr>
            <p:ph idx="1"/>
          </p:nvPr>
        </p:nvSpPr>
        <p:spPr/>
        <p:txBody>
          <a:bodyPr>
            <a:normAutofit/>
          </a:bodyPr>
          <a:lstStyle/>
          <a:p>
            <a:r>
              <a:rPr lang="he-IL" sz="2800" dirty="0"/>
              <a:t>בשנה א' נדרשים הסטודנטים ללמוד 24 נ"ז של קורסי חובה, כל אחד בהיקף של 4 נ"ז</a:t>
            </a:r>
          </a:p>
          <a:p>
            <a:pPr lvl="1"/>
            <a:r>
              <a:rPr lang="he-IL" sz="2400" dirty="0"/>
              <a:t>מבוא א' </a:t>
            </a:r>
          </a:p>
          <a:p>
            <a:pPr lvl="1"/>
            <a:r>
              <a:rPr lang="he-IL" sz="2400" dirty="0"/>
              <a:t>מבוא ב'</a:t>
            </a:r>
          </a:p>
          <a:p>
            <a:pPr lvl="1"/>
            <a:r>
              <a:rPr lang="he-IL" sz="2400" dirty="0"/>
              <a:t>סטטיסטיקה א'</a:t>
            </a:r>
          </a:p>
          <a:p>
            <a:pPr lvl="1"/>
            <a:r>
              <a:rPr lang="he-IL" sz="2400" dirty="0"/>
              <a:t>סטטטיסטיקה ב'</a:t>
            </a:r>
          </a:p>
          <a:p>
            <a:pPr lvl="1"/>
            <a:r>
              <a:rPr lang="he-IL" sz="2400" dirty="0"/>
              <a:t>חשבון דיפרנציאלי ואינטגרלי א'</a:t>
            </a:r>
          </a:p>
          <a:p>
            <a:pPr lvl="1"/>
            <a:r>
              <a:rPr lang="he-IL" sz="2400" dirty="0"/>
              <a:t>חשבון דיפרנציאלי ואינטגרלי ב' </a:t>
            </a:r>
          </a:p>
        </p:txBody>
      </p:sp>
      <p:sp>
        <p:nvSpPr>
          <p:cNvPr id="4" name="מציין מיקום של מספר שקופית 3">
            <a:extLst>
              <a:ext uri="{FF2B5EF4-FFF2-40B4-BE49-F238E27FC236}">
                <a16:creationId xmlns:a16="http://schemas.microsoft.com/office/drawing/2014/main" id="{C454666E-8301-47A9-B476-74F7FD4752C3}"/>
              </a:ext>
            </a:extLst>
          </p:cNvPr>
          <p:cNvSpPr>
            <a:spLocks noGrp="1"/>
          </p:cNvSpPr>
          <p:nvPr>
            <p:ph type="sldNum" sz="quarter" idx="12"/>
          </p:nvPr>
        </p:nvSpPr>
        <p:spPr/>
        <p:txBody>
          <a:bodyPr/>
          <a:lstStyle/>
          <a:p>
            <a:fld id="{F3C17ABB-07EA-4840-9131-7596CD192C55}" type="slidenum">
              <a:rPr lang="en-US" smtClean="0"/>
              <a:pPr/>
              <a:t>12</a:t>
            </a:fld>
            <a:endParaRPr lang="en-US" dirty="0"/>
          </a:p>
        </p:txBody>
      </p:sp>
      <p:sp>
        <p:nvSpPr>
          <p:cNvPr id="8" name="Rectangle 10">
            <a:extLst>
              <a:ext uri="{FF2B5EF4-FFF2-40B4-BE49-F238E27FC236}">
                <a16:creationId xmlns:a16="http://schemas.microsoft.com/office/drawing/2014/main" id="{3AB74634-1206-478B-A0EC-882DDAAD3F20}"/>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104415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200" dirty="0"/>
              <a:t>חובות שנה א'</a:t>
            </a:r>
          </a:p>
        </p:txBody>
      </p:sp>
      <p:sp>
        <p:nvSpPr>
          <p:cNvPr id="3" name="Content Placeholder 2"/>
          <p:cNvSpPr>
            <a:spLocks noGrp="1"/>
          </p:cNvSpPr>
          <p:nvPr>
            <p:ph idx="1"/>
          </p:nvPr>
        </p:nvSpPr>
        <p:spPr/>
        <p:txBody>
          <a:bodyPr>
            <a:normAutofit/>
          </a:bodyPr>
          <a:lstStyle/>
          <a:p>
            <a:r>
              <a:rPr lang="he-IL" altLang="he-IL" sz="2800" dirty="0"/>
              <a:t>ציון ממוצע 70 לפחות בין קורסי המבוא, וציון של 60 לפחות בכל אחד מהם</a:t>
            </a:r>
          </a:p>
          <a:p>
            <a:r>
              <a:rPr lang="he-IL" altLang="he-IL" sz="2800" dirty="0"/>
              <a:t>ציון 60 לפחות בכל אחד מקורסי המתמטיקה והסטטיסטיקה</a:t>
            </a:r>
          </a:p>
          <a:p>
            <a:endParaRPr lang="he-IL" altLang="he-IL" sz="2800" dirty="0"/>
          </a:p>
        </p:txBody>
      </p:sp>
      <p:sp>
        <p:nvSpPr>
          <p:cNvPr id="4" name="מציין מיקום של מספר שקופית 3">
            <a:extLst>
              <a:ext uri="{FF2B5EF4-FFF2-40B4-BE49-F238E27FC236}">
                <a16:creationId xmlns:a16="http://schemas.microsoft.com/office/drawing/2014/main" id="{B94278E6-FA37-43F9-BF5E-28DB79D5BE2F}"/>
              </a:ext>
            </a:extLst>
          </p:cNvPr>
          <p:cNvSpPr>
            <a:spLocks noGrp="1"/>
          </p:cNvSpPr>
          <p:nvPr>
            <p:ph type="sldNum" sz="quarter" idx="12"/>
          </p:nvPr>
        </p:nvSpPr>
        <p:spPr/>
        <p:txBody>
          <a:bodyPr/>
          <a:lstStyle/>
          <a:p>
            <a:fld id="{F3C17ABB-07EA-4840-9131-7596CD192C55}" type="slidenum">
              <a:rPr lang="en-US" smtClean="0"/>
              <a:pPr/>
              <a:t>13</a:t>
            </a:fld>
            <a:endParaRPr lang="en-US" dirty="0"/>
          </a:p>
        </p:txBody>
      </p:sp>
      <p:sp>
        <p:nvSpPr>
          <p:cNvPr id="5" name="Rectangle 10">
            <a:extLst>
              <a:ext uri="{FF2B5EF4-FFF2-40B4-BE49-F238E27FC236}">
                <a16:creationId xmlns:a16="http://schemas.microsoft.com/office/drawing/2014/main" id="{5F6AA4F3-A2EC-4EB2-B997-C3DF694DC6C3}"/>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158949865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200" dirty="0"/>
              <a:t>מעבר על תנאי – מתוך השנתון</a:t>
            </a:r>
          </a:p>
        </p:txBody>
      </p:sp>
      <p:sp>
        <p:nvSpPr>
          <p:cNvPr id="5" name="מציין מיקום של מספר שקופית 4">
            <a:extLst>
              <a:ext uri="{FF2B5EF4-FFF2-40B4-BE49-F238E27FC236}">
                <a16:creationId xmlns:a16="http://schemas.microsoft.com/office/drawing/2014/main" id="{03B00E68-FCBB-4448-B3CD-28A55607CAB9}"/>
              </a:ext>
            </a:extLst>
          </p:cNvPr>
          <p:cNvSpPr>
            <a:spLocks noGrp="1"/>
          </p:cNvSpPr>
          <p:nvPr>
            <p:ph type="sldNum" sz="quarter" idx="12"/>
          </p:nvPr>
        </p:nvSpPr>
        <p:spPr/>
        <p:txBody>
          <a:bodyPr/>
          <a:lstStyle/>
          <a:p>
            <a:fld id="{F3C17ABB-07EA-4840-9131-7596CD192C55}" type="slidenum">
              <a:rPr lang="en-US" smtClean="0"/>
              <a:pPr/>
              <a:t>14</a:t>
            </a:fld>
            <a:endParaRPr lang="en-US" dirty="0"/>
          </a:p>
        </p:txBody>
      </p:sp>
      <p:sp>
        <p:nvSpPr>
          <p:cNvPr id="6" name="Rectangle 10">
            <a:extLst>
              <a:ext uri="{FF2B5EF4-FFF2-40B4-BE49-F238E27FC236}">
                <a16:creationId xmlns:a16="http://schemas.microsoft.com/office/drawing/2014/main" id="{F296299C-66B3-4885-A5C5-9B97DE854CF0}"/>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
        <p:nvSpPr>
          <p:cNvPr id="7" name="מציין מיקום תוכן 6">
            <a:extLst>
              <a:ext uri="{FF2B5EF4-FFF2-40B4-BE49-F238E27FC236}">
                <a16:creationId xmlns:a16="http://schemas.microsoft.com/office/drawing/2014/main" id="{9D1E38D3-EF2D-3B27-E74B-03AA438A106F}"/>
              </a:ext>
            </a:extLst>
          </p:cNvPr>
          <p:cNvSpPr>
            <a:spLocks noGrp="1"/>
          </p:cNvSpPr>
          <p:nvPr>
            <p:ph idx="1"/>
          </p:nvPr>
        </p:nvSpPr>
        <p:spPr/>
        <p:txBody>
          <a:bodyPr/>
          <a:lstStyle/>
          <a:p>
            <a:endParaRPr lang="he-IL"/>
          </a:p>
        </p:txBody>
      </p:sp>
      <p:pic>
        <p:nvPicPr>
          <p:cNvPr id="9" name="תמונה 8">
            <a:extLst>
              <a:ext uri="{FF2B5EF4-FFF2-40B4-BE49-F238E27FC236}">
                <a16:creationId xmlns:a16="http://schemas.microsoft.com/office/drawing/2014/main" id="{795B690B-6212-B969-5F56-BE2951F5C295}"/>
              </a:ext>
            </a:extLst>
          </p:cNvPr>
          <p:cNvPicPr>
            <a:picLocks noChangeAspect="1"/>
          </p:cNvPicPr>
          <p:nvPr/>
        </p:nvPicPr>
        <p:blipFill>
          <a:blip r:embed="rId2"/>
          <a:stretch>
            <a:fillRect/>
          </a:stretch>
        </p:blipFill>
        <p:spPr>
          <a:xfrm>
            <a:off x="-73058" y="1600200"/>
            <a:ext cx="8916757" cy="3437687"/>
          </a:xfrm>
          <a:prstGeom prst="rect">
            <a:avLst/>
          </a:prstGeom>
        </p:spPr>
      </p:pic>
    </p:spTree>
    <p:extLst>
      <p:ext uri="{BB962C8B-B14F-4D97-AF65-F5344CB8AC3E}">
        <p14:creationId xmlns:p14="http://schemas.microsoft.com/office/powerpoint/2010/main" val="27093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200" dirty="0"/>
              <a:t>מעבר על תנאי – מתוך השנתון</a:t>
            </a:r>
          </a:p>
        </p:txBody>
      </p:sp>
      <p:sp>
        <p:nvSpPr>
          <p:cNvPr id="7" name="מציין מיקום של מספר שקופית 6">
            <a:extLst>
              <a:ext uri="{FF2B5EF4-FFF2-40B4-BE49-F238E27FC236}">
                <a16:creationId xmlns:a16="http://schemas.microsoft.com/office/drawing/2014/main" id="{E60CB3D2-0883-436A-97B1-2B3103A9B366}"/>
              </a:ext>
            </a:extLst>
          </p:cNvPr>
          <p:cNvSpPr>
            <a:spLocks noGrp="1"/>
          </p:cNvSpPr>
          <p:nvPr>
            <p:ph type="sldNum" sz="quarter" idx="12"/>
          </p:nvPr>
        </p:nvSpPr>
        <p:spPr/>
        <p:txBody>
          <a:bodyPr/>
          <a:lstStyle/>
          <a:p>
            <a:fld id="{F3C17ABB-07EA-4840-9131-7596CD192C55}" type="slidenum">
              <a:rPr lang="en-US" smtClean="0"/>
              <a:pPr/>
              <a:t>15</a:t>
            </a:fld>
            <a:endParaRPr lang="en-US" dirty="0"/>
          </a:p>
        </p:txBody>
      </p:sp>
      <p:sp>
        <p:nvSpPr>
          <p:cNvPr id="8" name="Rectangle 10">
            <a:extLst>
              <a:ext uri="{FF2B5EF4-FFF2-40B4-BE49-F238E27FC236}">
                <a16:creationId xmlns:a16="http://schemas.microsoft.com/office/drawing/2014/main" id="{024D1BAF-218F-4C73-ADAF-733236350E7E}"/>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pic>
        <p:nvPicPr>
          <p:cNvPr id="4" name="תמונה 3">
            <a:extLst>
              <a:ext uri="{FF2B5EF4-FFF2-40B4-BE49-F238E27FC236}">
                <a16:creationId xmlns:a16="http://schemas.microsoft.com/office/drawing/2014/main" id="{8C104D20-94CF-C41C-625C-3AEC57571CCF}"/>
              </a:ext>
            </a:extLst>
          </p:cNvPr>
          <p:cNvPicPr>
            <a:picLocks noChangeAspect="1"/>
          </p:cNvPicPr>
          <p:nvPr/>
        </p:nvPicPr>
        <p:blipFill>
          <a:blip r:embed="rId2"/>
          <a:stretch>
            <a:fillRect/>
          </a:stretch>
        </p:blipFill>
        <p:spPr>
          <a:xfrm>
            <a:off x="117180" y="1763486"/>
            <a:ext cx="8909639" cy="2393085"/>
          </a:xfrm>
          <a:prstGeom prst="rect">
            <a:avLst/>
          </a:prstGeom>
        </p:spPr>
      </p:pic>
    </p:spTree>
    <p:extLst>
      <p:ext uri="{BB962C8B-B14F-4D97-AF65-F5344CB8AC3E}">
        <p14:creationId xmlns:p14="http://schemas.microsoft.com/office/powerpoint/2010/main" val="168512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הערות חשובות</a:t>
            </a:r>
          </a:p>
        </p:txBody>
      </p:sp>
      <p:sp>
        <p:nvSpPr>
          <p:cNvPr id="3" name="מציין מיקום תוכן 2"/>
          <p:cNvSpPr>
            <a:spLocks noGrp="1"/>
          </p:cNvSpPr>
          <p:nvPr>
            <p:ph idx="1"/>
          </p:nvPr>
        </p:nvSpPr>
        <p:spPr/>
        <p:txBody>
          <a:bodyPr>
            <a:normAutofit/>
          </a:bodyPr>
          <a:lstStyle/>
          <a:p>
            <a:r>
              <a:rPr lang="he-IL" sz="2800" dirty="0"/>
              <a:t>סטודנט אשר איננו עומד בתנאי ה"מעבר על תנאי" יכול להירשם שוב לקורסים בהם נכשל</a:t>
            </a:r>
          </a:p>
          <a:p>
            <a:r>
              <a:rPr lang="he-IL" sz="2800" dirty="0"/>
              <a:t>סטודנט אשר עבר על תנאי אך נכשל שנית בקורס אותו לא עבר בשנה א', איננו יכול להמשיך את לימודיו בחוג</a:t>
            </a:r>
          </a:p>
        </p:txBody>
      </p:sp>
      <p:sp>
        <p:nvSpPr>
          <p:cNvPr id="4" name="מציין מיקום של מספר שקופית 3">
            <a:extLst>
              <a:ext uri="{FF2B5EF4-FFF2-40B4-BE49-F238E27FC236}">
                <a16:creationId xmlns:a16="http://schemas.microsoft.com/office/drawing/2014/main" id="{3D63B8D5-FBF9-4556-9631-45C32DB0CE4A}"/>
              </a:ext>
            </a:extLst>
          </p:cNvPr>
          <p:cNvSpPr>
            <a:spLocks noGrp="1"/>
          </p:cNvSpPr>
          <p:nvPr>
            <p:ph type="sldNum" sz="quarter" idx="12"/>
          </p:nvPr>
        </p:nvSpPr>
        <p:spPr/>
        <p:txBody>
          <a:bodyPr/>
          <a:lstStyle/>
          <a:p>
            <a:fld id="{F3C17ABB-07EA-4840-9131-7596CD192C55}" type="slidenum">
              <a:rPr lang="en-US" smtClean="0"/>
              <a:pPr/>
              <a:t>16</a:t>
            </a:fld>
            <a:endParaRPr lang="en-US" dirty="0"/>
          </a:p>
        </p:txBody>
      </p:sp>
      <p:sp>
        <p:nvSpPr>
          <p:cNvPr id="8" name="Rectangle 10">
            <a:extLst>
              <a:ext uri="{FF2B5EF4-FFF2-40B4-BE49-F238E27FC236}">
                <a16:creationId xmlns:a16="http://schemas.microsoft.com/office/drawing/2014/main" id="{9AB60F8C-3CF1-4C4E-AC3C-2841EC93857B}"/>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296861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לימודי שנה ב'</a:t>
            </a:r>
          </a:p>
        </p:txBody>
      </p:sp>
      <p:sp>
        <p:nvSpPr>
          <p:cNvPr id="3" name="מציין מיקום תוכן 2"/>
          <p:cNvSpPr>
            <a:spLocks noGrp="1"/>
          </p:cNvSpPr>
          <p:nvPr>
            <p:ph idx="1"/>
          </p:nvPr>
        </p:nvSpPr>
        <p:spPr/>
        <p:txBody>
          <a:bodyPr>
            <a:normAutofit/>
          </a:bodyPr>
          <a:lstStyle/>
          <a:p>
            <a:r>
              <a:rPr lang="he-IL" sz="2800" dirty="0"/>
              <a:t>בשנה ב' ילמדו קורסי החובה הבאים בהיקף של 4 נ"ז:</a:t>
            </a:r>
          </a:p>
          <a:p>
            <a:pPr lvl="1"/>
            <a:r>
              <a:rPr lang="he-IL" sz="2400" dirty="0"/>
              <a:t>תורת המחירים א'</a:t>
            </a:r>
          </a:p>
          <a:p>
            <a:pPr lvl="1"/>
            <a:r>
              <a:rPr lang="he-IL" sz="2400" dirty="0"/>
              <a:t>תורת המחירים ב'</a:t>
            </a:r>
          </a:p>
          <a:p>
            <a:pPr lvl="1"/>
            <a:r>
              <a:rPr lang="he-IL" sz="2400" dirty="0"/>
              <a:t>מאקרו כלכלה</a:t>
            </a:r>
          </a:p>
          <a:p>
            <a:pPr lvl="1"/>
            <a:r>
              <a:rPr lang="he-IL" sz="2400" dirty="0"/>
              <a:t>מבוא לאקונומטריקה</a:t>
            </a:r>
          </a:p>
          <a:p>
            <a:pPr marL="457200" lvl="1" indent="0">
              <a:buNone/>
            </a:pPr>
            <a:endParaRPr lang="he-IL" sz="2400" dirty="0"/>
          </a:p>
          <a:p>
            <a:pPr marL="457200" lvl="1" indent="0">
              <a:buNone/>
            </a:pPr>
            <a:endParaRPr lang="he-IL" sz="2400" dirty="0"/>
          </a:p>
        </p:txBody>
      </p:sp>
      <p:sp>
        <p:nvSpPr>
          <p:cNvPr id="4" name="מציין מיקום של מספר שקופית 3">
            <a:extLst>
              <a:ext uri="{FF2B5EF4-FFF2-40B4-BE49-F238E27FC236}">
                <a16:creationId xmlns:a16="http://schemas.microsoft.com/office/drawing/2014/main" id="{CCEBAC8D-E373-4C09-937B-599B7A3F5863}"/>
              </a:ext>
            </a:extLst>
          </p:cNvPr>
          <p:cNvSpPr>
            <a:spLocks noGrp="1"/>
          </p:cNvSpPr>
          <p:nvPr>
            <p:ph type="sldNum" sz="quarter" idx="12"/>
          </p:nvPr>
        </p:nvSpPr>
        <p:spPr/>
        <p:txBody>
          <a:bodyPr/>
          <a:lstStyle/>
          <a:p>
            <a:fld id="{F3C17ABB-07EA-4840-9131-7596CD192C55}" type="slidenum">
              <a:rPr lang="en-US" smtClean="0"/>
              <a:pPr/>
              <a:t>17</a:t>
            </a:fld>
            <a:endParaRPr lang="en-US" dirty="0"/>
          </a:p>
        </p:txBody>
      </p:sp>
      <p:sp>
        <p:nvSpPr>
          <p:cNvPr id="8" name="Rectangle 10">
            <a:extLst>
              <a:ext uri="{FF2B5EF4-FFF2-40B4-BE49-F238E27FC236}">
                <a16:creationId xmlns:a16="http://schemas.microsoft.com/office/drawing/2014/main" id="{5AFC8B37-9B72-4CA7-9EBF-6CB241EBE263}"/>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95418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3200" dirty="0"/>
              <a:t>קורסי ליבה, חקר ובחירה</a:t>
            </a:r>
          </a:p>
        </p:txBody>
      </p:sp>
      <p:sp>
        <p:nvSpPr>
          <p:cNvPr id="3" name="Content Placeholder 2"/>
          <p:cNvSpPr>
            <a:spLocks noGrp="1"/>
          </p:cNvSpPr>
          <p:nvPr>
            <p:ph idx="1"/>
          </p:nvPr>
        </p:nvSpPr>
        <p:spPr/>
        <p:txBody>
          <a:bodyPr>
            <a:normAutofit/>
          </a:bodyPr>
          <a:lstStyle/>
          <a:p>
            <a:r>
              <a:rPr lang="he-IL" sz="2800" dirty="0"/>
              <a:t>קורסי ליבה, חקר ובחירה ילמדו בשנים ב' וג'</a:t>
            </a:r>
          </a:p>
          <a:p>
            <a:r>
              <a:rPr lang="he-IL" sz="2800" dirty="0"/>
              <a:t>במסגרת קורסי החקר כותבים הסטודנטים עבודת חקר בהנחיית אחד המרצים בחוג בנושאים שונים</a:t>
            </a:r>
          </a:p>
          <a:p>
            <a:r>
              <a:rPr lang="he-IL" sz="2800" dirty="0"/>
              <a:t>קורסי הליבה בחוג נוגעים בנושאים שונים וכוללים יישומים של החומר הנלמד בקורסי החובה. לדוגמה, הקורס "כלכלת ישראל" של ד"ר קרנית </a:t>
            </a:r>
            <a:r>
              <a:rPr lang="he-IL" sz="2800" dirty="0" err="1"/>
              <a:t>פלוג</a:t>
            </a:r>
            <a:r>
              <a:rPr lang="he-IL" sz="2800" dirty="0"/>
              <a:t> מועבר במסגרת זו.</a:t>
            </a:r>
          </a:p>
          <a:p>
            <a:r>
              <a:rPr lang="he-IL" sz="2800" dirty="0"/>
              <a:t>קורסי הבחירה בחוג גם הם נוגעים בנושאים שונים הקשורים בכלכלה. לדוגמה, הקורס "כלכלה של אסונות ושינויי אקלים" מועבר במסגרת זו השנה.</a:t>
            </a:r>
          </a:p>
        </p:txBody>
      </p:sp>
      <p:sp>
        <p:nvSpPr>
          <p:cNvPr id="4" name="מציין מיקום של מספר שקופית 3">
            <a:extLst>
              <a:ext uri="{FF2B5EF4-FFF2-40B4-BE49-F238E27FC236}">
                <a16:creationId xmlns:a16="http://schemas.microsoft.com/office/drawing/2014/main" id="{FD23D85D-4607-4780-BE25-C041D8EA7E4C}"/>
              </a:ext>
            </a:extLst>
          </p:cNvPr>
          <p:cNvSpPr>
            <a:spLocks noGrp="1"/>
          </p:cNvSpPr>
          <p:nvPr>
            <p:ph type="sldNum" sz="quarter" idx="12"/>
          </p:nvPr>
        </p:nvSpPr>
        <p:spPr/>
        <p:txBody>
          <a:bodyPr/>
          <a:lstStyle/>
          <a:p>
            <a:fld id="{F3C17ABB-07EA-4840-9131-7596CD192C55}" type="slidenum">
              <a:rPr lang="en-US" smtClean="0"/>
              <a:pPr/>
              <a:t>18</a:t>
            </a:fld>
            <a:endParaRPr lang="en-US" dirty="0"/>
          </a:p>
        </p:txBody>
      </p:sp>
      <p:sp>
        <p:nvSpPr>
          <p:cNvPr id="5" name="Rectangle 10">
            <a:extLst>
              <a:ext uri="{FF2B5EF4-FFF2-40B4-BE49-F238E27FC236}">
                <a16:creationId xmlns:a16="http://schemas.microsoft.com/office/drawing/2014/main" id="{92A05D63-582B-4232-82A3-67E6F37DF99B}"/>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282787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סיום התואר</a:t>
            </a:r>
          </a:p>
        </p:txBody>
      </p:sp>
      <p:sp>
        <p:nvSpPr>
          <p:cNvPr id="3" name="מציין מיקום תוכן 2"/>
          <p:cNvSpPr>
            <a:spLocks noGrp="1"/>
          </p:cNvSpPr>
          <p:nvPr>
            <p:ph idx="1"/>
          </p:nvPr>
        </p:nvSpPr>
        <p:spPr/>
        <p:txBody>
          <a:bodyPr>
            <a:normAutofit/>
          </a:bodyPr>
          <a:lstStyle/>
          <a:p>
            <a:r>
              <a:rPr lang="he-IL" sz="2800" dirty="0"/>
              <a:t>על מנת לסיים את התואר בכלכלה, יש לסיים את החובות המוטלים על התלמיד בכל קורסי החובה, הליבה, החקר והבחירה</a:t>
            </a:r>
          </a:p>
          <a:p>
            <a:r>
              <a:rPr lang="he-IL" sz="2800" dirty="0"/>
              <a:t>על התלמיד לעמוד בתנאי המעבר בין כל השנים, ובפרט בציון של 60 ומעלה בכל הקורסים אותם למד ובממוצע של 70 בין קורסי המבוא.</a:t>
            </a:r>
          </a:p>
          <a:p>
            <a:r>
              <a:rPr lang="he-IL" sz="2800" dirty="0"/>
              <a:t>יש למלא אחר הנחיות הפקולטה באשר לקורסי אבני פינה</a:t>
            </a:r>
          </a:p>
          <a:p>
            <a:r>
              <a:rPr lang="he-IL" sz="2800" dirty="0"/>
              <a:t>לפי הנחיית האוניברסיטה, יש ללמוד לפחות קורס אחד באנגלית בהיקף של 2 נ"ז לפחות</a:t>
            </a:r>
          </a:p>
        </p:txBody>
      </p:sp>
      <p:sp>
        <p:nvSpPr>
          <p:cNvPr id="4" name="מציין מיקום של מספר שקופית 3">
            <a:extLst>
              <a:ext uri="{FF2B5EF4-FFF2-40B4-BE49-F238E27FC236}">
                <a16:creationId xmlns:a16="http://schemas.microsoft.com/office/drawing/2014/main" id="{C3CC19BD-ECE0-462E-9DC5-9BF63A2AA9BC}"/>
              </a:ext>
            </a:extLst>
          </p:cNvPr>
          <p:cNvSpPr>
            <a:spLocks noGrp="1"/>
          </p:cNvSpPr>
          <p:nvPr>
            <p:ph type="sldNum" sz="quarter" idx="12"/>
          </p:nvPr>
        </p:nvSpPr>
        <p:spPr/>
        <p:txBody>
          <a:bodyPr/>
          <a:lstStyle/>
          <a:p>
            <a:fld id="{F3C17ABB-07EA-4840-9131-7596CD192C55}" type="slidenum">
              <a:rPr lang="en-US" smtClean="0"/>
              <a:pPr/>
              <a:t>19</a:t>
            </a:fld>
            <a:endParaRPr lang="en-US" dirty="0"/>
          </a:p>
        </p:txBody>
      </p:sp>
      <p:sp>
        <p:nvSpPr>
          <p:cNvPr id="8" name="Rectangle 10">
            <a:extLst>
              <a:ext uri="{FF2B5EF4-FFF2-40B4-BE49-F238E27FC236}">
                <a16:creationId xmlns:a16="http://schemas.microsoft.com/office/drawing/2014/main" id="{6CB1FA37-2F01-49B5-AF39-D4CD610010F8}"/>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170050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ברוכים הבאים למחלקה לכלכלה</a:t>
            </a:r>
          </a:p>
        </p:txBody>
      </p:sp>
      <p:sp>
        <p:nvSpPr>
          <p:cNvPr id="3" name="מציין מיקום תוכן 2"/>
          <p:cNvSpPr>
            <a:spLocks noGrp="1"/>
          </p:cNvSpPr>
          <p:nvPr>
            <p:ph idx="1"/>
          </p:nvPr>
        </p:nvSpPr>
        <p:spPr/>
        <p:txBody>
          <a:bodyPr>
            <a:normAutofit/>
          </a:bodyPr>
          <a:lstStyle/>
          <a:p>
            <a:r>
              <a:rPr lang="he-IL" sz="2800" dirty="0"/>
              <a:t>מטרת החוג לכלכלה היא להקנות לתלמידים מערכת מושגית, כלי חשיבה וידע אמפירי שיאפשרו לכם להבין ולנתח תופעות כלכליות.</a:t>
            </a:r>
          </a:p>
          <a:p>
            <a:r>
              <a:rPr lang="he-IL" sz="2800" dirty="0"/>
              <a:t>אתם תלמדו במחלקה המובילה בארץ. במהלך התואר תיחשפו למחקרים וכלי ניתוח שנמצאים בחזית הידע העולמי.</a:t>
            </a:r>
          </a:p>
          <a:p>
            <a:r>
              <a:rPr lang="he-IL" sz="2800" dirty="0"/>
              <a:t>נעשה כל מאמץ לשמור על הרמה הגבוהה גם השנה, ולעזור למי שצריך להשלים את החומר או להתאים את תכנית הלימודים. </a:t>
            </a:r>
          </a:p>
          <a:p>
            <a:pPr marL="0" indent="0">
              <a:buNone/>
            </a:pPr>
            <a:endParaRPr lang="he-IL" sz="2800" dirty="0"/>
          </a:p>
        </p:txBody>
      </p:sp>
      <p:sp>
        <p:nvSpPr>
          <p:cNvPr id="5" name="Rectangle 10"/>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
        <p:nvSpPr>
          <p:cNvPr id="4" name="מציין מיקום של מספר שקופית 3">
            <a:extLst>
              <a:ext uri="{FF2B5EF4-FFF2-40B4-BE49-F238E27FC236}">
                <a16:creationId xmlns:a16="http://schemas.microsoft.com/office/drawing/2014/main" id="{F70D83DB-6FF2-426E-883E-5A4E08914E71}"/>
              </a:ext>
            </a:extLst>
          </p:cNvPr>
          <p:cNvSpPr>
            <a:spLocks noGrp="1"/>
          </p:cNvSpPr>
          <p:nvPr>
            <p:ph type="sldNum" sz="quarter" idx="12"/>
          </p:nvPr>
        </p:nvSpPr>
        <p:spPr/>
        <p:txBody>
          <a:bodyPr/>
          <a:lstStyle/>
          <a:p>
            <a:fld id="{F3C17ABB-07EA-4840-9131-7596CD192C55}" type="slidenum">
              <a:rPr lang="en-US" smtClean="0"/>
              <a:pPr/>
              <a:t>2</a:t>
            </a:fld>
            <a:endParaRPr lang="en-US" dirty="0"/>
          </a:p>
        </p:txBody>
      </p:sp>
    </p:spTree>
    <p:extLst>
      <p:ext uri="{BB962C8B-B14F-4D97-AF65-F5344CB8AC3E}">
        <p14:creationId xmlns:p14="http://schemas.microsoft.com/office/powerpoint/2010/main" val="111450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8E53AF-FC27-7577-F7E4-5A14C9A997FD}"/>
              </a:ext>
            </a:extLst>
          </p:cNvPr>
          <p:cNvSpPr>
            <a:spLocks noGrp="1"/>
          </p:cNvSpPr>
          <p:nvPr>
            <p:ph type="title"/>
          </p:nvPr>
        </p:nvSpPr>
        <p:spPr/>
        <p:txBody>
          <a:bodyPr/>
          <a:lstStyle/>
          <a:p>
            <a:r>
              <a:rPr lang="he-IL" dirty="0"/>
              <a:t>מילואים</a:t>
            </a:r>
          </a:p>
        </p:txBody>
      </p:sp>
      <p:sp>
        <p:nvSpPr>
          <p:cNvPr id="3" name="מציין מיקום תוכן 2">
            <a:extLst>
              <a:ext uri="{FF2B5EF4-FFF2-40B4-BE49-F238E27FC236}">
                <a16:creationId xmlns:a16="http://schemas.microsoft.com/office/drawing/2014/main" id="{8A9BDC8C-8E39-A300-C4AD-98F84277A0AF}"/>
              </a:ext>
            </a:extLst>
          </p:cNvPr>
          <p:cNvSpPr>
            <a:spLocks noGrp="1"/>
          </p:cNvSpPr>
          <p:nvPr>
            <p:ph idx="1"/>
          </p:nvPr>
        </p:nvSpPr>
        <p:spPr/>
        <p:txBody>
          <a:bodyPr/>
          <a:lstStyle/>
          <a:p>
            <a:r>
              <a:rPr lang="he-IL" dirty="0"/>
              <a:t>ראשית, ברצוננו להוקיר תודה לכל אלו אשר משרתים במילואים.</a:t>
            </a:r>
          </a:p>
          <a:p>
            <a:r>
              <a:rPr lang="he-IL" dirty="0"/>
              <a:t>השנה לאור המלחמה, יהיו הקלות שינתנו לאנשי המילואים.</a:t>
            </a:r>
          </a:p>
          <a:p>
            <a:r>
              <a:rPr lang="he-IL" dirty="0"/>
              <a:t>אנשי מילואים אשר ישרתו במהלך הסמסטר יהיו זכאים להקלות בהתאם למתווה של הפקולטה למדעי החברה, וכן להקלות נוספות שינתנו על ידי החוג.</a:t>
            </a:r>
          </a:p>
          <a:p>
            <a:endParaRPr lang="he-IL" dirty="0"/>
          </a:p>
        </p:txBody>
      </p:sp>
      <p:sp>
        <p:nvSpPr>
          <p:cNvPr id="4" name="מציין מיקום של מספר שקופית 3">
            <a:extLst>
              <a:ext uri="{FF2B5EF4-FFF2-40B4-BE49-F238E27FC236}">
                <a16:creationId xmlns:a16="http://schemas.microsoft.com/office/drawing/2014/main" id="{7056880A-B9F0-61A6-CF65-06B928304979}"/>
              </a:ext>
            </a:extLst>
          </p:cNvPr>
          <p:cNvSpPr>
            <a:spLocks noGrp="1"/>
          </p:cNvSpPr>
          <p:nvPr>
            <p:ph type="sldNum" sz="quarter" idx="12"/>
          </p:nvPr>
        </p:nvSpPr>
        <p:spPr/>
        <p:txBody>
          <a:bodyPr/>
          <a:lstStyle/>
          <a:p>
            <a:fld id="{F3C17ABB-07EA-4840-9131-7596CD192C55}" type="slidenum">
              <a:rPr lang="en-US" smtClean="0"/>
              <a:pPr/>
              <a:t>20</a:t>
            </a:fld>
            <a:endParaRPr lang="en-US" dirty="0"/>
          </a:p>
        </p:txBody>
      </p:sp>
    </p:spTree>
    <p:extLst>
      <p:ext uri="{BB962C8B-B14F-4D97-AF65-F5344CB8AC3E}">
        <p14:creationId xmlns:p14="http://schemas.microsoft.com/office/powerpoint/2010/main" val="2061466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488163-A769-2F68-C893-880FD8C6FA8D}"/>
              </a:ext>
            </a:extLst>
          </p:cNvPr>
          <p:cNvSpPr>
            <a:spLocks noGrp="1"/>
          </p:cNvSpPr>
          <p:nvPr>
            <p:ph type="title"/>
          </p:nvPr>
        </p:nvSpPr>
        <p:spPr/>
        <p:txBody>
          <a:bodyPr/>
          <a:lstStyle/>
          <a:p>
            <a:endParaRPr lang="he-IL" dirty="0"/>
          </a:p>
        </p:txBody>
      </p:sp>
      <p:sp>
        <p:nvSpPr>
          <p:cNvPr id="3" name="מציין מיקום תוכן 2">
            <a:extLst>
              <a:ext uri="{FF2B5EF4-FFF2-40B4-BE49-F238E27FC236}">
                <a16:creationId xmlns:a16="http://schemas.microsoft.com/office/drawing/2014/main" id="{38535085-0776-C887-3EAA-28FBD1DAC3ED}"/>
              </a:ext>
            </a:extLst>
          </p:cNvPr>
          <p:cNvSpPr>
            <a:spLocks noGrp="1"/>
          </p:cNvSpPr>
          <p:nvPr>
            <p:ph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766D007-B89F-0698-F3BC-DDB9C4D00C06}"/>
              </a:ext>
            </a:extLst>
          </p:cNvPr>
          <p:cNvSpPr>
            <a:spLocks noGrp="1"/>
          </p:cNvSpPr>
          <p:nvPr>
            <p:ph type="sldNum" sz="quarter" idx="12"/>
          </p:nvPr>
        </p:nvSpPr>
        <p:spPr/>
        <p:txBody>
          <a:bodyPr/>
          <a:lstStyle/>
          <a:p>
            <a:fld id="{F3C17ABB-07EA-4840-9131-7596CD192C55}" type="slidenum">
              <a:rPr lang="en-US" smtClean="0"/>
              <a:pPr/>
              <a:t>21</a:t>
            </a:fld>
            <a:endParaRPr lang="en-US" dirty="0"/>
          </a:p>
        </p:txBody>
      </p:sp>
      <p:pic>
        <p:nvPicPr>
          <p:cNvPr id="6" name="תמונה 5">
            <a:extLst>
              <a:ext uri="{FF2B5EF4-FFF2-40B4-BE49-F238E27FC236}">
                <a16:creationId xmlns:a16="http://schemas.microsoft.com/office/drawing/2014/main" id="{B436E7C6-0F15-4C15-F422-0C26ED949C64}"/>
              </a:ext>
            </a:extLst>
          </p:cNvPr>
          <p:cNvPicPr>
            <a:picLocks noChangeAspect="1"/>
          </p:cNvPicPr>
          <p:nvPr/>
        </p:nvPicPr>
        <p:blipFill>
          <a:blip r:embed="rId2"/>
          <a:stretch>
            <a:fillRect/>
          </a:stretch>
        </p:blipFill>
        <p:spPr>
          <a:xfrm>
            <a:off x="5880" y="356804"/>
            <a:ext cx="9138120" cy="5886753"/>
          </a:xfrm>
          <a:prstGeom prst="rect">
            <a:avLst/>
          </a:prstGeom>
        </p:spPr>
      </p:pic>
    </p:spTree>
    <p:extLst>
      <p:ext uri="{BB962C8B-B14F-4D97-AF65-F5344CB8AC3E}">
        <p14:creationId xmlns:p14="http://schemas.microsoft.com/office/powerpoint/2010/main" val="267975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4E0DE21-1FA6-5042-DBBC-3302AE7082F9}"/>
              </a:ext>
            </a:extLst>
          </p:cNvPr>
          <p:cNvSpPr>
            <a:spLocks noGrp="1"/>
          </p:cNvSpPr>
          <p:nvPr>
            <p:ph type="title"/>
          </p:nvPr>
        </p:nvSpPr>
        <p:spPr/>
        <p:txBody>
          <a:bodyPr>
            <a:noAutofit/>
          </a:bodyPr>
          <a:lstStyle/>
          <a:p>
            <a:r>
              <a:rPr lang="he-IL" sz="3600" dirty="0"/>
              <a:t>מתווה מילואים – הפקולטה למדעי החברה</a:t>
            </a:r>
          </a:p>
        </p:txBody>
      </p:sp>
      <p:sp>
        <p:nvSpPr>
          <p:cNvPr id="4" name="מציין מיקום של מספר שקופית 3">
            <a:extLst>
              <a:ext uri="{FF2B5EF4-FFF2-40B4-BE49-F238E27FC236}">
                <a16:creationId xmlns:a16="http://schemas.microsoft.com/office/drawing/2014/main" id="{1EE407AC-D636-967C-0983-4B46033536C8}"/>
              </a:ext>
            </a:extLst>
          </p:cNvPr>
          <p:cNvSpPr>
            <a:spLocks noGrp="1"/>
          </p:cNvSpPr>
          <p:nvPr>
            <p:ph type="sldNum" sz="quarter" idx="12"/>
          </p:nvPr>
        </p:nvSpPr>
        <p:spPr/>
        <p:txBody>
          <a:bodyPr/>
          <a:lstStyle/>
          <a:p>
            <a:fld id="{F3C17ABB-07EA-4840-9131-7596CD192C55}" type="slidenum">
              <a:rPr lang="en-US" smtClean="0"/>
              <a:pPr/>
              <a:t>22</a:t>
            </a:fld>
            <a:endParaRPr lang="en-US" dirty="0"/>
          </a:p>
        </p:txBody>
      </p:sp>
      <p:sp>
        <p:nvSpPr>
          <p:cNvPr id="7" name="מציין מיקום תוכן 2">
            <a:extLst>
              <a:ext uri="{FF2B5EF4-FFF2-40B4-BE49-F238E27FC236}">
                <a16:creationId xmlns:a16="http://schemas.microsoft.com/office/drawing/2014/main" id="{64F53BA1-5AD4-69A6-2074-DE4DCFB3BB22}"/>
              </a:ext>
            </a:extLst>
          </p:cNvPr>
          <p:cNvSpPr>
            <a:spLocks noGrp="1"/>
          </p:cNvSpPr>
          <p:nvPr>
            <p:ph idx="1"/>
          </p:nvPr>
        </p:nvSpPr>
        <p:spPr>
          <a:xfrm>
            <a:off x="457200" y="1600200"/>
            <a:ext cx="8229600" cy="4525963"/>
          </a:xfrm>
        </p:spPr>
        <p:txBody>
          <a:bodyPr>
            <a:normAutofit fontScale="92500" lnSpcReduction="10000"/>
          </a:bodyPr>
          <a:lstStyle/>
          <a:p>
            <a:pPr marL="0" indent="0">
              <a:buNone/>
            </a:pPr>
            <a:r>
              <a:rPr lang="he-IL" sz="1400" b="1" dirty="0"/>
              <a:t>פטור מקורסים:</a:t>
            </a:r>
          </a:p>
          <a:p>
            <a:pPr marL="0" indent="0">
              <a:buNone/>
            </a:pPr>
            <a:r>
              <a:rPr lang="he-IL" sz="1400" dirty="0"/>
              <a:t>תואר בוגר: סטודנטיות וסטודנטים שישרתו לפחות 50 ימים לאחר 7 באוקטובר 2023 זכאים לקבל פטור</a:t>
            </a:r>
          </a:p>
          <a:p>
            <a:pPr marL="0" indent="0">
              <a:buNone/>
            </a:pPr>
            <a:r>
              <a:rPr lang="he-IL" sz="1400" dirty="0"/>
              <a:t>מקורס בחירה או אבני פינה בהיקף של 2 נ"ז גם אם החלו את לימודיהם בתחילת הסמסטר. מי ששרתו</a:t>
            </a:r>
          </a:p>
          <a:p>
            <a:pPr marL="0" indent="0">
              <a:buNone/>
            </a:pPr>
            <a:r>
              <a:rPr lang="he-IL" sz="1400" dirty="0"/>
              <a:t>במילואים 3 השבועות או יותר במהלך הסמסטר זכאים לקבל פטור מקורסי בחירה או אבני פינה בהיקף</a:t>
            </a:r>
          </a:p>
          <a:p>
            <a:pPr marL="0" indent="0">
              <a:buNone/>
            </a:pPr>
            <a:r>
              <a:rPr lang="he-IL" sz="1400" dirty="0"/>
              <a:t>של 4 נ"ז. מי ששרתו במילואים 6 שבועות או יותר במהלך הסמסטר זכאים לקבל פטור מקורסי בחירה או</a:t>
            </a:r>
          </a:p>
          <a:p>
            <a:pPr marL="0" indent="0">
              <a:buNone/>
            </a:pPr>
            <a:r>
              <a:rPr lang="he-IL" sz="1400" dirty="0"/>
              <a:t>אבני פינה בהיקף של 6 נ"ז. יובהר כי שלושת ההסדרים מוציאים זה את זה (ניתן לקבל פטור רק לפי</a:t>
            </a:r>
          </a:p>
          <a:p>
            <a:pPr marL="0" indent="0">
              <a:buNone/>
            </a:pPr>
            <a:r>
              <a:rPr lang="he-IL" sz="1400" dirty="0"/>
              <a:t>1 אחד מהם).</a:t>
            </a:r>
          </a:p>
          <a:p>
            <a:endParaRPr lang="he-IL" sz="1400" dirty="0"/>
          </a:p>
          <a:p>
            <a:pPr marL="0" indent="0">
              <a:buNone/>
            </a:pPr>
            <a:r>
              <a:rPr lang="he-IL" sz="1400" dirty="0"/>
              <a:t>ההחלטה על הפטורים תתקבל ביחידות האקדמיות בהתאם לתוכנית הלימודים ולשלב</a:t>
            </a:r>
          </a:p>
          <a:p>
            <a:pPr marL="0" indent="0">
              <a:buNone/>
            </a:pPr>
            <a:r>
              <a:rPr lang="he-IL" sz="1400" dirty="0"/>
              <a:t>בלימודים בו נמצא/ת הסטודנט/</a:t>
            </a:r>
            <a:r>
              <a:rPr lang="he-IL" sz="1400" dirty="0" err="1"/>
              <a:t>ית</a:t>
            </a:r>
            <a:r>
              <a:rPr lang="he-IL" sz="1400" dirty="0"/>
              <a:t>. שימו לב: הפחתת </a:t>
            </a:r>
            <a:r>
              <a:rPr lang="he-IL" sz="1400" dirty="0" err="1"/>
              <a:t>הנ"זים</a:t>
            </a:r>
            <a:r>
              <a:rPr lang="he-IL" sz="1400" dirty="0"/>
              <a:t> הזו היא בנוסף להכרה בשירות מילואים</a:t>
            </a:r>
          </a:p>
          <a:p>
            <a:pPr marL="0" indent="0">
              <a:buNone/>
            </a:pPr>
            <a:r>
              <a:rPr lang="he-IL" sz="1400" dirty="0"/>
              <a:t>לצורך נ"ז על תרומה חברתית</a:t>
            </a:r>
            <a:r>
              <a:rPr lang="he-IL" sz="1400" b="1" dirty="0"/>
              <a:t>. יובהר שפטורים כאמור יוכלו להתממש לא רק </a:t>
            </a:r>
            <a:r>
              <a:rPr lang="he-IL" sz="1400" b="1" dirty="0" err="1"/>
              <a:t>בתשפ"ד</a:t>
            </a:r>
            <a:r>
              <a:rPr lang="he-IL" sz="1400" b="1" dirty="0"/>
              <a:t>, אלא</a:t>
            </a:r>
          </a:p>
          <a:p>
            <a:pPr marL="0" indent="0">
              <a:buNone/>
            </a:pPr>
            <a:r>
              <a:rPr lang="he-IL" sz="1400" b="1" dirty="0"/>
              <a:t>גם במהלך יתרת השנים לתואר.</a:t>
            </a:r>
          </a:p>
          <a:p>
            <a:pPr marL="0" indent="0">
              <a:buNone/>
            </a:pPr>
            <a:endParaRPr lang="he-IL" sz="1400" dirty="0"/>
          </a:p>
          <a:p>
            <a:pPr marL="0" indent="0">
              <a:buNone/>
            </a:pPr>
            <a:r>
              <a:rPr lang="he-IL" sz="1400" dirty="0"/>
              <a:t>ציון "עובר":</a:t>
            </a:r>
          </a:p>
          <a:p>
            <a:pPr marL="0" indent="0">
              <a:buNone/>
            </a:pPr>
            <a:r>
              <a:rPr lang="he-IL" sz="1400" b="1" dirty="0"/>
              <a:t>סטודנטיות וסטודנטים ששירתו במילואים 50 ימים ויותר לאחר 7 באוקטובר ,2023 או כאלו שהשתחררו</a:t>
            </a:r>
          </a:p>
          <a:p>
            <a:pPr marL="0" indent="0">
              <a:buNone/>
            </a:pPr>
            <a:r>
              <a:rPr lang="he-IL" sz="1400" b="1" dirty="0"/>
              <a:t>ממילואים לפחות 3 שבועות אחרי תחילת הסמסטר יוכלו, אם ירצו בכך, להמיר ציונים ב- 3 קורסים</a:t>
            </a:r>
          </a:p>
          <a:p>
            <a:pPr marL="0" indent="0">
              <a:buNone/>
            </a:pPr>
            <a:r>
              <a:rPr lang="he-IL" sz="1400" b="1" dirty="0"/>
              <a:t>שיילמדו בשנת תשפ"ד בציון "עובר". </a:t>
            </a:r>
            <a:r>
              <a:rPr lang="he-IL" sz="1400" dirty="0"/>
              <a:t>זאת בתנאי שעמדו בהצלחה בדרישות הקורס – כלומר קיבלו ציון</a:t>
            </a:r>
          </a:p>
          <a:p>
            <a:pPr marL="0" indent="0">
              <a:buNone/>
            </a:pPr>
            <a:r>
              <a:rPr lang="he-IL" sz="1400" dirty="0"/>
              <a:t>המאפשר את מעבר הקורס. בקורסים ספציפיים )אשר ציון מספרי בהם הכרחי מבחינה אקדמית ו/או</a:t>
            </a:r>
          </a:p>
          <a:p>
            <a:pPr marL="0" indent="0">
              <a:buNone/>
            </a:pPr>
            <a:r>
              <a:rPr lang="he-IL" sz="1400" dirty="0"/>
              <a:t>בשוק העבודה( לא תינתן אפשרות להמיר ציון מספרי בציון "עובר". קורסים אלה תתפרסם מבעוד מועד</a:t>
            </a:r>
          </a:p>
          <a:p>
            <a:pPr marL="0" indent="0">
              <a:buNone/>
            </a:pPr>
            <a:r>
              <a:rPr lang="he-IL" sz="1400" dirty="0"/>
              <a:t>על ידי כל המחלקות בפקולטה.</a:t>
            </a:r>
          </a:p>
        </p:txBody>
      </p:sp>
    </p:spTree>
    <p:extLst>
      <p:ext uri="{BB962C8B-B14F-4D97-AF65-F5344CB8AC3E}">
        <p14:creationId xmlns:p14="http://schemas.microsoft.com/office/powerpoint/2010/main" val="354905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F30513-327A-0E4D-028E-36BB32BCC872}"/>
              </a:ext>
            </a:extLst>
          </p:cNvPr>
          <p:cNvSpPr>
            <a:spLocks noGrp="1"/>
          </p:cNvSpPr>
          <p:nvPr>
            <p:ph type="title"/>
          </p:nvPr>
        </p:nvSpPr>
        <p:spPr/>
        <p:txBody>
          <a:bodyPr>
            <a:normAutofit fontScale="90000"/>
          </a:bodyPr>
          <a:lstStyle/>
          <a:p>
            <a:r>
              <a:rPr lang="he-IL" sz="4400" dirty="0"/>
              <a:t>מתווה מילואים – הפקולטה למדעי החברה</a:t>
            </a:r>
            <a:endParaRPr lang="he-IL" dirty="0"/>
          </a:p>
        </p:txBody>
      </p:sp>
      <p:sp>
        <p:nvSpPr>
          <p:cNvPr id="3" name="מציין מיקום תוכן 2">
            <a:extLst>
              <a:ext uri="{FF2B5EF4-FFF2-40B4-BE49-F238E27FC236}">
                <a16:creationId xmlns:a16="http://schemas.microsoft.com/office/drawing/2014/main" id="{6BF97A3A-20F0-787D-96E3-50869751909D}"/>
              </a:ext>
            </a:extLst>
          </p:cNvPr>
          <p:cNvSpPr>
            <a:spLocks noGrp="1"/>
          </p:cNvSpPr>
          <p:nvPr>
            <p:ph idx="1"/>
          </p:nvPr>
        </p:nvSpPr>
        <p:spPr/>
        <p:txBody>
          <a:bodyPr>
            <a:normAutofit fontScale="85000" lnSpcReduction="10000"/>
          </a:bodyPr>
          <a:lstStyle/>
          <a:p>
            <a:r>
              <a:rPr lang="he-IL" dirty="0"/>
              <a:t>ישלח אליכם קישור לטופס ממוחשב בו תגישו את פנייתכם למילואים. סטודנט שהגיש בקשה לפטור ונקרא בשנית לשירות מילואים (העולה על 3 שבועות) במהלך הסמסטר יוכל להגיש בקשה נוספת להקלה, באמצעות אותו הטופס.</a:t>
            </a:r>
          </a:p>
          <a:p>
            <a:r>
              <a:rPr lang="he-IL" b="1" dirty="0"/>
              <a:t>שימו לב </a:t>
            </a:r>
            <a:r>
              <a:rPr lang="he-IL" dirty="0"/>
              <a:t>הפקולטה תטפל רק בפניות של סטודנטים שמדעי החברה היא "פקולטת האם" שלהם.</a:t>
            </a:r>
          </a:p>
          <a:p>
            <a:r>
              <a:rPr lang="he-IL" b="1" dirty="0"/>
              <a:t>את הפטורים </a:t>
            </a:r>
            <a:r>
              <a:rPr lang="he-IL" b="1" dirty="0" err="1"/>
              <a:t>מנ"ז</a:t>
            </a:r>
            <a:r>
              <a:rPr lang="he-IL" b="1" dirty="0"/>
              <a:t> ואת הבקשה לקבלת ציון בינארי בקורסים יהיה אפשר לממש ביותר מחוג אחד. </a:t>
            </a:r>
            <a:r>
              <a:rPr lang="he-IL" dirty="0"/>
              <a:t>אם לדוגמא תמצאו זכאים לפטור מ-4 נ"ז תוכל ולבקש 2 בכלכלה ו-2 בחוג השני, את כל ה-4 בכלכלה או את כל ה-4 בחוג השני.</a:t>
            </a:r>
          </a:p>
        </p:txBody>
      </p:sp>
      <p:sp>
        <p:nvSpPr>
          <p:cNvPr id="4" name="מציין מיקום של מספר שקופית 3">
            <a:extLst>
              <a:ext uri="{FF2B5EF4-FFF2-40B4-BE49-F238E27FC236}">
                <a16:creationId xmlns:a16="http://schemas.microsoft.com/office/drawing/2014/main" id="{CC9BEE2B-7FE4-AFAC-1223-13AFD56AF7F0}"/>
              </a:ext>
            </a:extLst>
          </p:cNvPr>
          <p:cNvSpPr>
            <a:spLocks noGrp="1"/>
          </p:cNvSpPr>
          <p:nvPr>
            <p:ph type="sldNum" sz="quarter" idx="12"/>
          </p:nvPr>
        </p:nvSpPr>
        <p:spPr/>
        <p:txBody>
          <a:bodyPr/>
          <a:lstStyle/>
          <a:p>
            <a:fld id="{F3C17ABB-07EA-4840-9131-7596CD192C55}" type="slidenum">
              <a:rPr lang="en-US" smtClean="0"/>
              <a:pPr/>
              <a:t>23</a:t>
            </a:fld>
            <a:endParaRPr lang="en-US" dirty="0"/>
          </a:p>
        </p:txBody>
      </p:sp>
    </p:spTree>
    <p:extLst>
      <p:ext uri="{BB962C8B-B14F-4D97-AF65-F5344CB8AC3E}">
        <p14:creationId xmlns:p14="http://schemas.microsoft.com/office/powerpoint/2010/main" val="917040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3AE75C-F859-1F66-9B16-543069240960}"/>
              </a:ext>
            </a:extLst>
          </p:cNvPr>
          <p:cNvSpPr>
            <a:spLocks noGrp="1"/>
          </p:cNvSpPr>
          <p:nvPr>
            <p:ph type="title"/>
          </p:nvPr>
        </p:nvSpPr>
        <p:spPr/>
        <p:txBody>
          <a:bodyPr>
            <a:normAutofit fontScale="90000"/>
          </a:bodyPr>
          <a:lstStyle/>
          <a:p>
            <a:r>
              <a:rPr lang="he-IL" sz="4400" dirty="0"/>
              <a:t>מתווה מילואים – הפקולטה למדעי החברה</a:t>
            </a:r>
            <a:endParaRPr lang="he-IL" dirty="0"/>
          </a:p>
        </p:txBody>
      </p:sp>
      <p:sp>
        <p:nvSpPr>
          <p:cNvPr id="3" name="מציין מיקום תוכן 2">
            <a:extLst>
              <a:ext uri="{FF2B5EF4-FFF2-40B4-BE49-F238E27FC236}">
                <a16:creationId xmlns:a16="http://schemas.microsoft.com/office/drawing/2014/main" id="{C536C752-52A4-6274-569C-A0BD65C4BC3B}"/>
              </a:ext>
            </a:extLst>
          </p:cNvPr>
          <p:cNvSpPr>
            <a:spLocks noGrp="1"/>
          </p:cNvSpPr>
          <p:nvPr>
            <p:ph idx="1"/>
          </p:nvPr>
        </p:nvSpPr>
        <p:spPr/>
        <p:txBody>
          <a:bodyPr/>
          <a:lstStyle/>
          <a:p>
            <a:r>
              <a:rPr lang="he-IL" b="0" i="0" dirty="0">
                <a:solidFill>
                  <a:srgbClr val="222222"/>
                </a:solidFill>
                <a:effectLst/>
                <a:latin typeface="Arial" panose="020B0604020202020204" pitchFamily="34" charset="0"/>
              </a:rPr>
              <a:t>בשלב זה ההמלצה שלנו היא כן להירשם לקורסים שאתם שוקלים לבקש עבורם פטור. (יהיה רלוונטי עבורכם בשנים הבאות)</a:t>
            </a:r>
          </a:p>
          <a:p>
            <a:r>
              <a:rPr lang="he-IL" b="0" i="0" dirty="0">
                <a:solidFill>
                  <a:srgbClr val="222222"/>
                </a:solidFill>
                <a:effectLst/>
                <a:latin typeface="Arial" panose="020B0604020202020204" pitchFamily="34" charset="0"/>
              </a:rPr>
              <a:t>שימו לב כי בפקולטה למדעי החברה ניתן לבקש פטור רק מקורסי בחירה וקורסי אבני פינה ולא מקורסי חובה, ליבה וחקר.</a:t>
            </a:r>
            <a:endParaRPr lang="he-IL" dirty="0"/>
          </a:p>
        </p:txBody>
      </p:sp>
      <p:sp>
        <p:nvSpPr>
          <p:cNvPr id="4" name="מציין מיקום של מספר שקופית 3">
            <a:extLst>
              <a:ext uri="{FF2B5EF4-FFF2-40B4-BE49-F238E27FC236}">
                <a16:creationId xmlns:a16="http://schemas.microsoft.com/office/drawing/2014/main" id="{C6C1765F-4665-1366-8D97-3108DAA2D3EF}"/>
              </a:ext>
            </a:extLst>
          </p:cNvPr>
          <p:cNvSpPr>
            <a:spLocks noGrp="1"/>
          </p:cNvSpPr>
          <p:nvPr>
            <p:ph type="sldNum" sz="quarter" idx="12"/>
          </p:nvPr>
        </p:nvSpPr>
        <p:spPr/>
        <p:txBody>
          <a:bodyPr/>
          <a:lstStyle/>
          <a:p>
            <a:fld id="{F3C17ABB-07EA-4840-9131-7596CD192C55}" type="slidenum">
              <a:rPr lang="en-US" smtClean="0"/>
              <a:pPr/>
              <a:t>24</a:t>
            </a:fld>
            <a:endParaRPr lang="en-US" dirty="0"/>
          </a:p>
        </p:txBody>
      </p:sp>
    </p:spTree>
    <p:extLst>
      <p:ext uri="{BB962C8B-B14F-4D97-AF65-F5344CB8AC3E}">
        <p14:creationId xmlns:p14="http://schemas.microsoft.com/office/powerpoint/2010/main" val="2038303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DDE451-85BF-5FC5-790C-0F13CA34996C}"/>
              </a:ext>
            </a:extLst>
          </p:cNvPr>
          <p:cNvSpPr>
            <a:spLocks noGrp="1"/>
          </p:cNvSpPr>
          <p:nvPr>
            <p:ph type="title"/>
          </p:nvPr>
        </p:nvSpPr>
        <p:spPr/>
        <p:txBody>
          <a:bodyPr>
            <a:normAutofit fontScale="90000"/>
          </a:bodyPr>
          <a:lstStyle/>
          <a:p>
            <a:r>
              <a:rPr lang="he-IL" dirty="0"/>
              <a:t>מתווה מילואים של המחלקה – שנה א' </a:t>
            </a:r>
          </a:p>
        </p:txBody>
      </p:sp>
      <p:sp>
        <p:nvSpPr>
          <p:cNvPr id="3" name="מציין מיקום תוכן 2">
            <a:extLst>
              <a:ext uri="{FF2B5EF4-FFF2-40B4-BE49-F238E27FC236}">
                <a16:creationId xmlns:a16="http://schemas.microsoft.com/office/drawing/2014/main" id="{22937052-2B37-012B-F3D3-0A0264CFE66B}"/>
              </a:ext>
            </a:extLst>
          </p:cNvPr>
          <p:cNvSpPr>
            <a:spLocks noGrp="1"/>
          </p:cNvSpPr>
          <p:nvPr>
            <p:ph idx="1"/>
          </p:nvPr>
        </p:nvSpPr>
        <p:spPr>
          <a:xfrm>
            <a:off x="457200" y="1600200"/>
            <a:ext cx="8229600" cy="4760752"/>
          </a:xfrm>
        </p:spPr>
        <p:txBody>
          <a:bodyPr>
            <a:normAutofit lnSpcReduction="10000"/>
          </a:bodyPr>
          <a:lstStyle/>
          <a:p>
            <a:pPr marL="0" indent="0" algn="r" rtl="1">
              <a:buNone/>
            </a:pPr>
            <a:r>
              <a:rPr lang="he-IL" sz="2400" b="0" i="0" dirty="0">
                <a:solidFill>
                  <a:srgbClr val="222222"/>
                </a:solidFill>
                <a:effectLst/>
                <a:latin typeface="almoni-neue"/>
              </a:rPr>
              <a:t>עבור תלמידות ותלמידים אשר ישרתו לכל הפחות שבועיים לתוך סמסטר א' תשפ"ד ולתלמידים שנפגעו בצורה חריפה מהמלחמה (בפרט תושבי העוטף)</a:t>
            </a:r>
            <a:r>
              <a:rPr lang="he-IL" sz="2400" dirty="0">
                <a:solidFill>
                  <a:srgbClr val="222222"/>
                </a:solidFill>
                <a:latin typeface="almoni-neue"/>
              </a:rPr>
              <a:t>:</a:t>
            </a:r>
            <a:endParaRPr lang="he-IL" sz="2400" b="0" i="0" dirty="0">
              <a:solidFill>
                <a:srgbClr val="222222"/>
              </a:solidFill>
              <a:effectLst/>
              <a:latin typeface="almoni-neue"/>
            </a:endParaRPr>
          </a:p>
          <a:p>
            <a:pPr algn="r" rtl="1"/>
            <a:r>
              <a:rPr lang="he-IL" sz="2400" b="0" i="0" dirty="0">
                <a:solidFill>
                  <a:srgbClr val="222222"/>
                </a:solidFill>
                <a:effectLst/>
                <a:latin typeface="almoni-neue"/>
              </a:rPr>
              <a:t>יתקיים קורס מואץ בסטטיסטיקה בהיקף 6 נ"ז בסמסטר ב'. קורס זה יחליף מבחינת הדרישות את הקורסים סטטיסטיקה </a:t>
            </a:r>
            <a:r>
              <a:rPr lang="he-IL" sz="2400" b="0" i="0" dirty="0" err="1">
                <a:solidFill>
                  <a:srgbClr val="222222"/>
                </a:solidFill>
                <a:effectLst/>
                <a:latin typeface="almoni-neue"/>
              </a:rPr>
              <a:t>א+ב</a:t>
            </a:r>
            <a:r>
              <a:rPr lang="he-IL" sz="2400" b="0" i="0" dirty="0">
                <a:solidFill>
                  <a:srgbClr val="222222"/>
                </a:solidFill>
                <a:effectLst/>
                <a:latin typeface="almoni-neue"/>
              </a:rPr>
              <a:t>.</a:t>
            </a:r>
          </a:p>
          <a:p>
            <a:pPr algn="r" rtl="1"/>
            <a:r>
              <a:rPr lang="he-IL" sz="2400" b="0" i="0" dirty="0">
                <a:solidFill>
                  <a:srgbClr val="222222"/>
                </a:solidFill>
                <a:effectLst/>
                <a:latin typeface="almoni-neue"/>
              </a:rPr>
              <a:t>יתקיים קורס מואץ </a:t>
            </a:r>
            <a:r>
              <a:rPr lang="he-IL" sz="2400" b="0" i="0" dirty="0" err="1">
                <a:solidFill>
                  <a:srgbClr val="222222"/>
                </a:solidFill>
                <a:effectLst/>
                <a:latin typeface="almoni-neue"/>
              </a:rPr>
              <a:t>בחדו"א</a:t>
            </a:r>
            <a:r>
              <a:rPr lang="he-IL" sz="2400" b="0" i="0" dirty="0">
                <a:solidFill>
                  <a:srgbClr val="222222"/>
                </a:solidFill>
                <a:effectLst/>
                <a:latin typeface="almoni-neue"/>
              </a:rPr>
              <a:t> בהיקף 6 נ"ז בסמסטר ב'. קורס זה יחליף מבחינת הדרישות את הקורסים </a:t>
            </a:r>
            <a:r>
              <a:rPr lang="he-IL" sz="2400" b="0" i="0" dirty="0" err="1">
                <a:solidFill>
                  <a:srgbClr val="222222"/>
                </a:solidFill>
                <a:effectLst/>
                <a:latin typeface="almoni-neue"/>
              </a:rPr>
              <a:t>חדו"א</a:t>
            </a:r>
            <a:r>
              <a:rPr lang="he-IL" sz="2400" b="0" i="0" dirty="0">
                <a:solidFill>
                  <a:srgbClr val="222222"/>
                </a:solidFill>
                <a:effectLst/>
                <a:latin typeface="almoni-neue"/>
              </a:rPr>
              <a:t> </a:t>
            </a:r>
            <a:r>
              <a:rPr lang="he-IL" sz="2400" b="0" i="0" dirty="0" err="1">
                <a:solidFill>
                  <a:srgbClr val="222222"/>
                </a:solidFill>
                <a:effectLst/>
                <a:latin typeface="almoni-neue"/>
              </a:rPr>
              <a:t>א+ב</a:t>
            </a:r>
            <a:r>
              <a:rPr lang="he-IL" sz="2400" b="0" i="0" dirty="0">
                <a:solidFill>
                  <a:srgbClr val="222222"/>
                </a:solidFill>
                <a:effectLst/>
                <a:latin typeface="almoni-neue"/>
              </a:rPr>
              <a:t>. </a:t>
            </a:r>
          </a:p>
          <a:p>
            <a:pPr algn="r" rtl="1"/>
            <a:r>
              <a:rPr lang="he-IL" sz="2400" b="0" i="0" dirty="0">
                <a:solidFill>
                  <a:srgbClr val="222222"/>
                </a:solidFill>
                <a:effectLst/>
                <a:latin typeface="almoni-neue"/>
              </a:rPr>
              <a:t>קבוצה של הקורס מבוא א' (מבוא למיקרו 57107) תועבר בסמסטר ב' ותתאפשר למידה במקביל לקורס מבוא ב' (57108).</a:t>
            </a:r>
          </a:p>
          <a:p>
            <a:pPr algn="r" rtl="1"/>
            <a:r>
              <a:rPr lang="he-IL" sz="2400" b="0" i="0" dirty="0">
                <a:solidFill>
                  <a:srgbClr val="222222"/>
                </a:solidFill>
                <a:effectLst/>
                <a:latin typeface="almoni-neue"/>
              </a:rPr>
              <a:t>הרישום לקורסים יהיו דרך מזכירות התלמידים של המחלקה (בעת הצגת צו מילואים או אישור רשמי)</a:t>
            </a:r>
          </a:p>
          <a:p>
            <a:pPr algn="r" rtl="1"/>
            <a:r>
              <a:rPr lang="he-IL" sz="2400" b="0" i="0" dirty="0">
                <a:solidFill>
                  <a:srgbClr val="222222"/>
                </a:solidFill>
                <a:effectLst/>
                <a:latin typeface="almoni-neue"/>
              </a:rPr>
              <a:t>ראו את אתר המחלקה </a:t>
            </a:r>
            <a:r>
              <a:rPr lang="en-US" sz="2400" b="0" i="0" dirty="0">
                <a:solidFill>
                  <a:srgbClr val="222222"/>
                </a:solidFill>
                <a:effectLst/>
                <a:latin typeface="almoni-neue"/>
                <a:hlinkClick r:id="rId2"/>
              </a:rPr>
              <a:t>https://economics.huji.ac.il/</a:t>
            </a:r>
            <a:r>
              <a:rPr lang="he-IL" sz="2400" b="0" i="0" dirty="0">
                <a:solidFill>
                  <a:srgbClr val="222222"/>
                </a:solidFill>
                <a:effectLst/>
                <a:latin typeface="almoni-neue"/>
              </a:rPr>
              <a:t> עבור המתווה המלא</a:t>
            </a:r>
          </a:p>
        </p:txBody>
      </p:sp>
      <p:sp>
        <p:nvSpPr>
          <p:cNvPr id="4" name="מציין מיקום של מספר שקופית 3">
            <a:extLst>
              <a:ext uri="{FF2B5EF4-FFF2-40B4-BE49-F238E27FC236}">
                <a16:creationId xmlns:a16="http://schemas.microsoft.com/office/drawing/2014/main" id="{4F82C5B4-8D76-DB0B-9AA8-20136C775A61}"/>
              </a:ext>
            </a:extLst>
          </p:cNvPr>
          <p:cNvSpPr>
            <a:spLocks noGrp="1"/>
          </p:cNvSpPr>
          <p:nvPr>
            <p:ph type="sldNum" sz="quarter" idx="12"/>
          </p:nvPr>
        </p:nvSpPr>
        <p:spPr/>
        <p:txBody>
          <a:bodyPr/>
          <a:lstStyle/>
          <a:p>
            <a:fld id="{F3C17ABB-07EA-4840-9131-7596CD192C55}" type="slidenum">
              <a:rPr lang="en-US" smtClean="0"/>
              <a:pPr/>
              <a:t>25</a:t>
            </a:fld>
            <a:endParaRPr lang="en-US" dirty="0"/>
          </a:p>
        </p:txBody>
      </p:sp>
    </p:spTree>
    <p:extLst>
      <p:ext uri="{BB962C8B-B14F-4D97-AF65-F5344CB8AC3E}">
        <p14:creationId xmlns:p14="http://schemas.microsoft.com/office/powerpoint/2010/main" val="3953719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שאלות נפוצות</a:t>
            </a:r>
          </a:p>
        </p:txBody>
      </p:sp>
      <p:sp>
        <p:nvSpPr>
          <p:cNvPr id="3" name="מציין מיקום תוכן 2"/>
          <p:cNvSpPr>
            <a:spLocks noGrp="1"/>
          </p:cNvSpPr>
          <p:nvPr>
            <p:ph idx="1"/>
          </p:nvPr>
        </p:nvSpPr>
        <p:spPr/>
        <p:txBody>
          <a:bodyPr>
            <a:normAutofit/>
          </a:bodyPr>
          <a:lstStyle/>
          <a:p>
            <a:r>
              <a:rPr lang="he-IL" sz="2800" dirty="0"/>
              <a:t>כמה פעמים ניתן לחזור על קורס?</a:t>
            </a:r>
          </a:p>
          <a:p>
            <a:pPr lvl="1"/>
            <a:r>
              <a:rPr lang="he-IL" sz="2400" dirty="0"/>
              <a:t>	תלמיד זכאי לחזור על כל קורס פעם אחת, כל עוד לא עברה שנה מעת לימוד הקורס לראשונה ולא נלמד קורס מתקדם יותר. </a:t>
            </a:r>
          </a:p>
          <a:p>
            <a:r>
              <a:rPr lang="he-IL" sz="2800" dirty="0"/>
              <a:t>מי זכאי למועד ג'?</a:t>
            </a:r>
          </a:p>
          <a:p>
            <a:pPr lvl="1"/>
            <a:r>
              <a:rPr lang="he-IL" sz="2400" dirty="0"/>
              <a:t>רק ועדת הוראה של הפקולטה רשאית לאשר זכאות למועד מיוחד. האפשרות לקבל מועד מיוחד ניתנת רק במקרים חריגים  (פירוט בשנתון הפקולטה).</a:t>
            </a:r>
          </a:p>
          <a:p>
            <a:r>
              <a:rPr lang="he-IL" sz="2800" dirty="0"/>
              <a:t>מי זכאי לגשת לבחינה</a:t>
            </a:r>
          </a:p>
          <a:p>
            <a:pPr lvl="1"/>
            <a:r>
              <a:rPr lang="he-IL" sz="2400" dirty="0"/>
              <a:t>	מי שעומד בחובות הקורס, כפי שמפורטות באתר הקורס או בסילבוס</a:t>
            </a:r>
          </a:p>
          <a:p>
            <a:pPr lvl="1"/>
            <a:endParaRPr lang="he-IL" sz="2400" dirty="0"/>
          </a:p>
        </p:txBody>
      </p:sp>
      <p:sp>
        <p:nvSpPr>
          <p:cNvPr id="4" name="מציין מיקום של מספר שקופית 3">
            <a:extLst>
              <a:ext uri="{FF2B5EF4-FFF2-40B4-BE49-F238E27FC236}">
                <a16:creationId xmlns:a16="http://schemas.microsoft.com/office/drawing/2014/main" id="{849F5D36-82BD-4883-A91D-1F1F1D8B9A6F}"/>
              </a:ext>
            </a:extLst>
          </p:cNvPr>
          <p:cNvSpPr>
            <a:spLocks noGrp="1"/>
          </p:cNvSpPr>
          <p:nvPr>
            <p:ph type="sldNum" sz="quarter" idx="12"/>
          </p:nvPr>
        </p:nvSpPr>
        <p:spPr/>
        <p:txBody>
          <a:bodyPr/>
          <a:lstStyle/>
          <a:p>
            <a:fld id="{F3C17ABB-07EA-4840-9131-7596CD192C55}" type="slidenum">
              <a:rPr lang="en-US" smtClean="0"/>
              <a:pPr/>
              <a:t>26</a:t>
            </a:fld>
            <a:endParaRPr lang="en-US" dirty="0"/>
          </a:p>
        </p:txBody>
      </p:sp>
      <p:sp>
        <p:nvSpPr>
          <p:cNvPr id="8" name="Rectangle 10">
            <a:extLst>
              <a:ext uri="{FF2B5EF4-FFF2-40B4-BE49-F238E27FC236}">
                <a16:creationId xmlns:a16="http://schemas.microsoft.com/office/drawing/2014/main" id="{1B0CAF80-1672-487B-8FB1-9A797597F5D5}"/>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3556675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שאלות נפוצות</a:t>
            </a:r>
          </a:p>
        </p:txBody>
      </p:sp>
      <p:sp>
        <p:nvSpPr>
          <p:cNvPr id="3" name="מציין מיקום תוכן 2"/>
          <p:cNvSpPr>
            <a:spLocks noGrp="1"/>
          </p:cNvSpPr>
          <p:nvPr>
            <p:ph idx="1"/>
          </p:nvPr>
        </p:nvSpPr>
        <p:spPr/>
        <p:txBody>
          <a:bodyPr>
            <a:normAutofit/>
          </a:bodyPr>
          <a:lstStyle/>
          <a:p>
            <a:r>
              <a:rPr lang="he-IL" sz="2800" dirty="0"/>
              <a:t>איזה ציון הוא הציון הקובע?</a:t>
            </a:r>
          </a:p>
          <a:p>
            <a:pPr lvl="1"/>
            <a:r>
              <a:rPr lang="he-IL" sz="2400" dirty="0"/>
              <a:t>ציון הבחינה האחרונה</a:t>
            </a:r>
          </a:p>
          <a:p>
            <a:r>
              <a:rPr lang="he-IL" sz="2800" dirty="0"/>
              <a:t>איך מערערים על ציון בחינה?</a:t>
            </a:r>
          </a:p>
          <a:p>
            <a:pPr lvl="1"/>
            <a:r>
              <a:rPr lang="he-IL" altLang="he-IL" sz="2400" dirty="0"/>
              <a:t>כל תלמיד רשאי להגיש ערעור על ציוני בחינה. התלמיד יכול לעיין במחברת הבחינה הסרוקה (ב'מידע האישי' שבאתר האוניברסיטה). הערעור מתבצע ע"י מילוי טופס ושליחתו בדוא"ל. הערעור יוגש תוך שבוע מיום פרסום הציונים. הציון שיקבע לבחינה לאחר הערעור הוא ציון הבחינה.</a:t>
            </a:r>
          </a:p>
        </p:txBody>
      </p:sp>
      <p:sp>
        <p:nvSpPr>
          <p:cNvPr id="4" name="מציין מיקום של מספר שקופית 3">
            <a:extLst>
              <a:ext uri="{FF2B5EF4-FFF2-40B4-BE49-F238E27FC236}">
                <a16:creationId xmlns:a16="http://schemas.microsoft.com/office/drawing/2014/main" id="{1597B6BC-4BD5-4AA9-BCBC-D663A71629A4}"/>
              </a:ext>
            </a:extLst>
          </p:cNvPr>
          <p:cNvSpPr>
            <a:spLocks noGrp="1"/>
          </p:cNvSpPr>
          <p:nvPr>
            <p:ph type="sldNum" sz="quarter" idx="12"/>
          </p:nvPr>
        </p:nvSpPr>
        <p:spPr/>
        <p:txBody>
          <a:bodyPr/>
          <a:lstStyle/>
          <a:p>
            <a:fld id="{F3C17ABB-07EA-4840-9131-7596CD192C55}" type="slidenum">
              <a:rPr lang="en-US" smtClean="0"/>
              <a:pPr/>
              <a:t>27</a:t>
            </a:fld>
            <a:endParaRPr lang="en-US" dirty="0"/>
          </a:p>
        </p:txBody>
      </p:sp>
      <p:sp>
        <p:nvSpPr>
          <p:cNvPr id="8" name="Rectangle 10">
            <a:extLst>
              <a:ext uri="{FF2B5EF4-FFF2-40B4-BE49-F238E27FC236}">
                <a16:creationId xmlns:a16="http://schemas.microsoft.com/office/drawing/2014/main" id="{0DF92B27-D94B-46C5-8A8C-E1F20F74B88C}"/>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361927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הוראה מקוונת</a:t>
            </a:r>
          </a:p>
        </p:txBody>
      </p:sp>
      <p:sp>
        <p:nvSpPr>
          <p:cNvPr id="6" name="מציין מיקום תוכן 5">
            <a:extLst>
              <a:ext uri="{FF2B5EF4-FFF2-40B4-BE49-F238E27FC236}">
                <a16:creationId xmlns:a16="http://schemas.microsoft.com/office/drawing/2014/main" id="{764426A5-D4FF-4128-A5D5-510ECF431B1A}"/>
              </a:ext>
            </a:extLst>
          </p:cNvPr>
          <p:cNvSpPr>
            <a:spLocks noGrp="1"/>
          </p:cNvSpPr>
          <p:nvPr>
            <p:ph idx="1"/>
          </p:nvPr>
        </p:nvSpPr>
        <p:spPr/>
        <p:txBody>
          <a:bodyPr/>
          <a:lstStyle/>
          <a:p>
            <a:endParaRPr lang="he-IL" dirty="0"/>
          </a:p>
        </p:txBody>
      </p:sp>
      <p:sp>
        <p:nvSpPr>
          <p:cNvPr id="9" name="מציין מיקום של מספר שקופית 8">
            <a:extLst>
              <a:ext uri="{FF2B5EF4-FFF2-40B4-BE49-F238E27FC236}">
                <a16:creationId xmlns:a16="http://schemas.microsoft.com/office/drawing/2014/main" id="{A5C645A1-DDB4-4DFD-9E1E-B67A8623CEB2}"/>
              </a:ext>
            </a:extLst>
          </p:cNvPr>
          <p:cNvSpPr>
            <a:spLocks noGrp="1"/>
          </p:cNvSpPr>
          <p:nvPr>
            <p:ph type="sldNum" sz="quarter" idx="12"/>
          </p:nvPr>
        </p:nvSpPr>
        <p:spPr/>
        <p:txBody>
          <a:bodyPr/>
          <a:lstStyle/>
          <a:p>
            <a:fld id="{F3C17ABB-07EA-4840-9131-7596CD192C55}" type="slidenum">
              <a:rPr lang="en-US" smtClean="0"/>
              <a:pPr/>
              <a:t>28</a:t>
            </a:fld>
            <a:endParaRPr lang="en-US" dirty="0"/>
          </a:p>
        </p:txBody>
      </p:sp>
      <p:sp>
        <p:nvSpPr>
          <p:cNvPr id="10" name="Rectangle 10">
            <a:extLst>
              <a:ext uri="{FF2B5EF4-FFF2-40B4-BE49-F238E27FC236}">
                <a16:creationId xmlns:a16="http://schemas.microsoft.com/office/drawing/2014/main" id="{CB5C715B-AE56-465C-A10F-A5F1EA86FF99}"/>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pic>
        <p:nvPicPr>
          <p:cNvPr id="4" name="תמונה 3">
            <a:extLst>
              <a:ext uri="{FF2B5EF4-FFF2-40B4-BE49-F238E27FC236}">
                <a16:creationId xmlns:a16="http://schemas.microsoft.com/office/drawing/2014/main" id="{F0E1B460-93D8-EB73-B40C-3742EF32032E}"/>
              </a:ext>
            </a:extLst>
          </p:cNvPr>
          <p:cNvPicPr>
            <a:picLocks noChangeAspect="1"/>
          </p:cNvPicPr>
          <p:nvPr/>
        </p:nvPicPr>
        <p:blipFill>
          <a:blip r:embed="rId3"/>
          <a:stretch>
            <a:fillRect/>
          </a:stretch>
        </p:blipFill>
        <p:spPr>
          <a:xfrm>
            <a:off x="457200" y="1307440"/>
            <a:ext cx="8458635" cy="4705592"/>
          </a:xfrm>
          <a:prstGeom prst="rect">
            <a:avLst/>
          </a:prstGeom>
        </p:spPr>
      </p:pic>
    </p:spTree>
    <p:extLst>
      <p:ext uri="{BB962C8B-B14F-4D97-AF65-F5344CB8AC3E}">
        <p14:creationId xmlns:p14="http://schemas.microsoft.com/office/powerpoint/2010/main" val="4148401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t>אתר המחלקה</a:t>
            </a:r>
            <a:endParaRPr lang="he-IL" sz="3200" dirty="0">
              <a:cs typeface="+mn-cs"/>
            </a:endParaRPr>
          </a:p>
        </p:txBody>
      </p:sp>
      <p:sp>
        <p:nvSpPr>
          <p:cNvPr id="6" name="מציין מיקום תוכן 5">
            <a:extLst>
              <a:ext uri="{FF2B5EF4-FFF2-40B4-BE49-F238E27FC236}">
                <a16:creationId xmlns:a16="http://schemas.microsoft.com/office/drawing/2014/main" id="{C664559F-3E72-45E0-B60A-FB9AF5CB17D5}"/>
              </a:ext>
            </a:extLst>
          </p:cNvPr>
          <p:cNvSpPr>
            <a:spLocks noGrp="1"/>
          </p:cNvSpPr>
          <p:nvPr>
            <p:ph idx="1"/>
          </p:nvPr>
        </p:nvSpPr>
        <p:spPr>
          <a:xfrm>
            <a:off x="570216" y="1376326"/>
            <a:ext cx="8229600" cy="896420"/>
          </a:xfrm>
        </p:spPr>
        <p:txBody>
          <a:bodyPr/>
          <a:lstStyle/>
          <a:p>
            <a:pPr marL="0" indent="0" algn="just" rtl="0">
              <a:buNone/>
            </a:pPr>
            <a:r>
              <a:rPr lang="en-US" dirty="0">
                <a:hlinkClick r:id="rId3"/>
              </a:rPr>
              <a:t>https://economics.huji.ac.il/</a:t>
            </a:r>
            <a:endParaRPr lang="he-IL" dirty="0"/>
          </a:p>
        </p:txBody>
      </p:sp>
      <p:pic>
        <p:nvPicPr>
          <p:cNvPr id="8" name="תמונה 7">
            <a:extLst>
              <a:ext uri="{FF2B5EF4-FFF2-40B4-BE49-F238E27FC236}">
                <a16:creationId xmlns:a16="http://schemas.microsoft.com/office/drawing/2014/main" id="{4033AC5E-C5AD-4075-91A5-633117F33992}"/>
              </a:ext>
            </a:extLst>
          </p:cNvPr>
          <p:cNvPicPr>
            <a:picLocks noChangeAspect="1"/>
          </p:cNvPicPr>
          <p:nvPr/>
        </p:nvPicPr>
        <p:blipFill>
          <a:blip r:embed="rId4"/>
          <a:stretch>
            <a:fillRect/>
          </a:stretch>
        </p:blipFill>
        <p:spPr>
          <a:xfrm>
            <a:off x="570216" y="2157572"/>
            <a:ext cx="8144433" cy="3671559"/>
          </a:xfrm>
          <a:prstGeom prst="rect">
            <a:avLst/>
          </a:prstGeom>
        </p:spPr>
      </p:pic>
      <p:sp>
        <p:nvSpPr>
          <p:cNvPr id="9" name="מציין מיקום של מספר שקופית 8">
            <a:extLst>
              <a:ext uri="{FF2B5EF4-FFF2-40B4-BE49-F238E27FC236}">
                <a16:creationId xmlns:a16="http://schemas.microsoft.com/office/drawing/2014/main" id="{B9C3466A-1A6E-4BFD-96CD-AFD6D82DB9D8}"/>
              </a:ext>
            </a:extLst>
          </p:cNvPr>
          <p:cNvSpPr>
            <a:spLocks noGrp="1"/>
          </p:cNvSpPr>
          <p:nvPr>
            <p:ph type="sldNum" sz="quarter" idx="12"/>
          </p:nvPr>
        </p:nvSpPr>
        <p:spPr/>
        <p:txBody>
          <a:bodyPr/>
          <a:lstStyle/>
          <a:p>
            <a:fld id="{F3C17ABB-07EA-4840-9131-7596CD192C55}" type="slidenum">
              <a:rPr lang="en-US" smtClean="0"/>
              <a:pPr/>
              <a:t>29</a:t>
            </a:fld>
            <a:endParaRPr lang="en-US" dirty="0"/>
          </a:p>
        </p:txBody>
      </p:sp>
      <p:sp>
        <p:nvSpPr>
          <p:cNvPr id="10" name="Rectangle 10">
            <a:extLst>
              <a:ext uri="{FF2B5EF4-FFF2-40B4-BE49-F238E27FC236}">
                <a16:creationId xmlns:a16="http://schemas.microsoft.com/office/drawing/2014/main" id="{ACFD5894-8B02-4C97-ABD2-648ED3D101F6}"/>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25718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6CF4BF-E6E5-AB93-FECD-693A4E8E02FA}"/>
              </a:ext>
            </a:extLst>
          </p:cNvPr>
          <p:cNvSpPr>
            <a:spLocks noGrp="1"/>
          </p:cNvSpPr>
          <p:nvPr>
            <p:ph type="title"/>
          </p:nvPr>
        </p:nvSpPr>
        <p:spPr/>
        <p:txBody>
          <a:bodyPr/>
          <a:lstStyle/>
          <a:p>
            <a:r>
              <a:rPr lang="he-IL" dirty="0"/>
              <a:t>שנת הלימודים תשפ"ד</a:t>
            </a:r>
          </a:p>
        </p:txBody>
      </p:sp>
      <p:sp>
        <p:nvSpPr>
          <p:cNvPr id="3" name="מציין מיקום תוכן 2">
            <a:extLst>
              <a:ext uri="{FF2B5EF4-FFF2-40B4-BE49-F238E27FC236}">
                <a16:creationId xmlns:a16="http://schemas.microsoft.com/office/drawing/2014/main" id="{EF52CA2B-4C2A-B0B7-E4F9-53C7F421FB4C}"/>
              </a:ext>
            </a:extLst>
          </p:cNvPr>
          <p:cNvSpPr>
            <a:spLocks noGrp="1"/>
          </p:cNvSpPr>
          <p:nvPr>
            <p:ph idx="1"/>
          </p:nvPr>
        </p:nvSpPr>
        <p:spPr/>
        <p:txBody>
          <a:bodyPr/>
          <a:lstStyle/>
          <a:p>
            <a:r>
              <a:rPr lang="he-IL" sz="3200" dirty="0"/>
              <a:t>השנה צפויה להיות שנה מאתגרת, שונה מכל השנים הקודמות</a:t>
            </a:r>
          </a:p>
          <a:p>
            <a:r>
              <a:rPr lang="he-IL" dirty="0"/>
              <a:t>אנו נעשה ככל שביכולתנו על מנת לעזור לכם לעבור את השנה בהצלחה</a:t>
            </a:r>
          </a:p>
          <a:p>
            <a:r>
              <a:rPr lang="he-IL" dirty="0"/>
              <a:t>זה כולל גם קורסים ייחודיים שמיועדים לסטודנטים שנאלצים להפסיד לימודים בגלל מילואים</a:t>
            </a:r>
          </a:p>
          <a:p>
            <a:endParaRPr lang="he-IL" sz="3200" dirty="0"/>
          </a:p>
          <a:p>
            <a:pPr marL="0" indent="0">
              <a:buNone/>
            </a:pPr>
            <a:endParaRPr lang="he-IL" dirty="0"/>
          </a:p>
        </p:txBody>
      </p:sp>
      <p:sp>
        <p:nvSpPr>
          <p:cNvPr id="4" name="מציין מיקום של מספר שקופית 3">
            <a:extLst>
              <a:ext uri="{FF2B5EF4-FFF2-40B4-BE49-F238E27FC236}">
                <a16:creationId xmlns:a16="http://schemas.microsoft.com/office/drawing/2014/main" id="{AA449A4E-2C7D-3D5C-51DC-A3AEC546C6C9}"/>
              </a:ext>
            </a:extLst>
          </p:cNvPr>
          <p:cNvSpPr>
            <a:spLocks noGrp="1"/>
          </p:cNvSpPr>
          <p:nvPr>
            <p:ph type="sldNum" sz="quarter" idx="12"/>
          </p:nvPr>
        </p:nvSpPr>
        <p:spPr/>
        <p:txBody>
          <a:bodyPr/>
          <a:lstStyle/>
          <a:p>
            <a:fld id="{F3C17ABB-07EA-4840-9131-7596CD192C55}" type="slidenum">
              <a:rPr lang="en-US" smtClean="0"/>
              <a:pPr/>
              <a:t>3</a:t>
            </a:fld>
            <a:endParaRPr lang="en-US" dirty="0"/>
          </a:p>
        </p:txBody>
      </p:sp>
    </p:spTree>
    <p:extLst>
      <p:ext uri="{BB962C8B-B14F-4D97-AF65-F5344CB8AC3E}">
        <p14:creationId xmlns:p14="http://schemas.microsoft.com/office/powerpoint/2010/main" val="27949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t>יצירת קשר</a:t>
            </a:r>
            <a:endParaRPr lang="he-IL" sz="3200" dirty="0">
              <a:cs typeface="+mn-cs"/>
            </a:endParaRPr>
          </a:p>
        </p:txBody>
      </p:sp>
      <p:sp>
        <p:nvSpPr>
          <p:cNvPr id="3" name="מציין מיקום תוכן 2"/>
          <p:cNvSpPr>
            <a:spLocks noGrp="1"/>
          </p:cNvSpPr>
          <p:nvPr>
            <p:ph idx="1"/>
          </p:nvPr>
        </p:nvSpPr>
        <p:spPr/>
        <p:txBody>
          <a:bodyPr>
            <a:normAutofit/>
          </a:bodyPr>
          <a:lstStyle/>
          <a:p>
            <a:r>
              <a:rPr lang="he-IL" sz="2800" dirty="0"/>
              <a:t>נעם בינשטוק</a:t>
            </a:r>
          </a:p>
          <a:p>
            <a:pPr marL="0" indent="0">
              <a:buNone/>
            </a:pPr>
            <a:r>
              <a:rPr lang="en-US" sz="2800" dirty="0">
                <a:hlinkClick r:id="rId3"/>
              </a:rPr>
              <a:t>Noam.binstok@mail.huji.ac.il</a:t>
            </a:r>
            <a:endParaRPr lang="en-US" sz="2800" dirty="0"/>
          </a:p>
          <a:p>
            <a:pPr marL="0" indent="0">
              <a:buNone/>
            </a:pPr>
            <a:endParaRPr lang="he-IL" sz="2800" dirty="0"/>
          </a:p>
          <a:p>
            <a:pPr marL="0" indent="0">
              <a:buNone/>
            </a:pPr>
            <a:r>
              <a:rPr lang="he-IL" sz="2800" dirty="0"/>
              <a:t>בשבועות הקרובים תימסר הודעה בנוגע לשעות הקבלה</a:t>
            </a:r>
          </a:p>
        </p:txBody>
      </p:sp>
      <p:sp>
        <p:nvSpPr>
          <p:cNvPr id="4" name="מציין מיקום של מספר שקופית 3">
            <a:extLst>
              <a:ext uri="{FF2B5EF4-FFF2-40B4-BE49-F238E27FC236}">
                <a16:creationId xmlns:a16="http://schemas.microsoft.com/office/drawing/2014/main" id="{0F5AF451-3F44-4BB4-8E9C-F01CFEC7EFD5}"/>
              </a:ext>
            </a:extLst>
          </p:cNvPr>
          <p:cNvSpPr>
            <a:spLocks noGrp="1"/>
          </p:cNvSpPr>
          <p:nvPr>
            <p:ph type="sldNum" sz="quarter" idx="12"/>
          </p:nvPr>
        </p:nvSpPr>
        <p:spPr/>
        <p:txBody>
          <a:bodyPr/>
          <a:lstStyle/>
          <a:p>
            <a:fld id="{F3C17ABB-07EA-4840-9131-7596CD192C55}" type="slidenum">
              <a:rPr lang="en-US" smtClean="0"/>
              <a:pPr/>
              <a:t>30</a:t>
            </a:fld>
            <a:endParaRPr lang="en-US" dirty="0"/>
          </a:p>
        </p:txBody>
      </p:sp>
      <p:sp>
        <p:nvSpPr>
          <p:cNvPr id="8" name="Rectangle 10">
            <a:extLst>
              <a:ext uri="{FF2B5EF4-FFF2-40B4-BE49-F238E27FC236}">
                <a16:creationId xmlns:a16="http://schemas.microsoft.com/office/drawing/2014/main" id="{CA32CA68-61AF-4EFB-AAAB-73307FEB9757}"/>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1635692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C3B4D20-4A4C-F101-0B1B-987BBAC99FF1}"/>
              </a:ext>
            </a:extLst>
          </p:cNvPr>
          <p:cNvSpPr>
            <a:spLocks noGrp="1"/>
          </p:cNvSpPr>
          <p:nvPr>
            <p:ph type="title"/>
          </p:nvPr>
        </p:nvSpPr>
        <p:spPr/>
        <p:txBody>
          <a:bodyPr/>
          <a:lstStyle/>
          <a:p>
            <a:r>
              <a:rPr lang="he-IL" dirty="0"/>
              <a:t>סיום</a:t>
            </a:r>
          </a:p>
        </p:txBody>
      </p:sp>
      <p:sp>
        <p:nvSpPr>
          <p:cNvPr id="3" name="מציין מיקום תוכן 2">
            <a:extLst>
              <a:ext uri="{FF2B5EF4-FFF2-40B4-BE49-F238E27FC236}">
                <a16:creationId xmlns:a16="http://schemas.microsoft.com/office/drawing/2014/main" id="{7DB1BBA1-A416-F9FF-5B9E-84EF6D72941A}"/>
              </a:ext>
            </a:extLst>
          </p:cNvPr>
          <p:cNvSpPr>
            <a:spLocks noGrp="1"/>
          </p:cNvSpPr>
          <p:nvPr>
            <p:ph idx="1"/>
          </p:nvPr>
        </p:nvSpPr>
        <p:spPr/>
        <p:txBody>
          <a:bodyPr/>
          <a:lstStyle/>
          <a:p>
            <a:r>
              <a:rPr lang="he-IL" dirty="0"/>
              <a:t>תודה רבה לכולם, ביחד ננצח!</a:t>
            </a:r>
          </a:p>
        </p:txBody>
      </p:sp>
      <p:sp>
        <p:nvSpPr>
          <p:cNvPr id="4" name="מציין מיקום של מספר שקופית 3">
            <a:extLst>
              <a:ext uri="{FF2B5EF4-FFF2-40B4-BE49-F238E27FC236}">
                <a16:creationId xmlns:a16="http://schemas.microsoft.com/office/drawing/2014/main" id="{DF1CA3FB-12A4-26DC-0CA8-CE23AF5E17E7}"/>
              </a:ext>
            </a:extLst>
          </p:cNvPr>
          <p:cNvSpPr>
            <a:spLocks noGrp="1"/>
          </p:cNvSpPr>
          <p:nvPr>
            <p:ph type="sldNum" sz="quarter" idx="12"/>
          </p:nvPr>
        </p:nvSpPr>
        <p:spPr/>
        <p:txBody>
          <a:bodyPr/>
          <a:lstStyle/>
          <a:p>
            <a:fld id="{F3C17ABB-07EA-4840-9131-7596CD192C55}" type="slidenum">
              <a:rPr lang="en-US" smtClean="0"/>
              <a:pPr/>
              <a:t>31</a:t>
            </a:fld>
            <a:endParaRPr lang="en-US" dirty="0"/>
          </a:p>
        </p:txBody>
      </p:sp>
      <p:pic>
        <p:nvPicPr>
          <p:cNvPr id="1026" name="Picture 2" descr="ישראל">
            <a:extLst>
              <a:ext uri="{FF2B5EF4-FFF2-40B4-BE49-F238E27FC236}">
                <a16:creationId xmlns:a16="http://schemas.microsoft.com/office/drawing/2014/main" id="{119771D3-43D5-1585-581C-ECE088D05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840" y="2559783"/>
            <a:ext cx="4846320" cy="352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6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צוות המחלקה</a:t>
            </a:r>
          </a:p>
        </p:txBody>
      </p:sp>
      <p:sp>
        <p:nvSpPr>
          <p:cNvPr id="3" name="מציין מיקום תוכן 2"/>
          <p:cNvSpPr>
            <a:spLocks noGrp="1"/>
          </p:cNvSpPr>
          <p:nvPr>
            <p:ph idx="1"/>
          </p:nvPr>
        </p:nvSpPr>
        <p:spPr/>
        <p:txBody>
          <a:bodyPr>
            <a:normAutofit/>
          </a:bodyPr>
          <a:lstStyle/>
          <a:p>
            <a:r>
              <a:rPr lang="he-IL" sz="2800" dirty="0"/>
              <a:t>ראש המחלקה – פרופ' משה </a:t>
            </a:r>
            <a:r>
              <a:rPr lang="he-IL" sz="2800" dirty="0" err="1"/>
              <a:t>שעיו</a:t>
            </a:r>
            <a:endParaRPr lang="he-IL" sz="2800" dirty="0"/>
          </a:p>
          <a:p>
            <a:r>
              <a:rPr lang="he-IL" sz="2800" dirty="0"/>
              <a:t>רכזת המחלקה – גב' דנה צדיק</a:t>
            </a:r>
          </a:p>
          <a:p>
            <a:r>
              <a:rPr lang="he-IL" sz="2800" dirty="0"/>
              <a:t>מזכירות המחלקה –גב' דקלה </a:t>
            </a:r>
            <a:r>
              <a:rPr lang="he-IL" sz="2800" dirty="0" err="1"/>
              <a:t>שדלז</a:t>
            </a:r>
            <a:endParaRPr lang="he-IL" sz="2800" dirty="0"/>
          </a:p>
          <a:p>
            <a:r>
              <a:rPr lang="he-IL" sz="2800" dirty="0"/>
              <a:t>מזכירות המחלקה – גב' טלי </a:t>
            </a:r>
            <a:r>
              <a:rPr lang="he-IL" sz="2800" dirty="0" err="1"/>
              <a:t>אביצדק</a:t>
            </a:r>
            <a:endParaRPr lang="he-IL" sz="2800" dirty="0"/>
          </a:p>
          <a:p>
            <a:r>
              <a:rPr lang="he-IL" sz="2800" dirty="0"/>
              <a:t>מזכירות המחלקה – גב' אביה זהבי</a:t>
            </a:r>
          </a:p>
          <a:p>
            <a:r>
              <a:rPr lang="he-IL" sz="2800" dirty="0"/>
              <a:t>יועץ לתואר בוגר – מר נעם בינשטוק</a:t>
            </a:r>
          </a:p>
          <a:p>
            <a:endParaRPr lang="he-IL" sz="2000" dirty="0"/>
          </a:p>
        </p:txBody>
      </p:sp>
      <p:sp>
        <p:nvSpPr>
          <p:cNvPr id="4" name="מציין מיקום של מספר שקופית 3">
            <a:extLst>
              <a:ext uri="{FF2B5EF4-FFF2-40B4-BE49-F238E27FC236}">
                <a16:creationId xmlns:a16="http://schemas.microsoft.com/office/drawing/2014/main" id="{5BC40082-7B8F-479D-9941-458E84892C99}"/>
              </a:ext>
            </a:extLst>
          </p:cNvPr>
          <p:cNvSpPr>
            <a:spLocks noGrp="1"/>
          </p:cNvSpPr>
          <p:nvPr>
            <p:ph type="sldNum" sz="quarter" idx="12"/>
          </p:nvPr>
        </p:nvSpPr>
        <p:spPr/>
        <p:txBody>
          <a:bodyPr/>
          <a:lstStyle/>
          <a:p>
            <a:fld id="{F3C17ABB-07EA-4840-9131-7596CD192C55}" type="slidenum">
              <a:rPr lang="en-US" smtClean="0"/>
              <a:pPr/>
              <a:t>4</a:t>
            </a:fld>
            <a:endParaRPr lang="en-US" dirty="0"/>
          </a:p>
        </p:txBody>
      </p:sp>
      <p:sp>
        <p:nvSpPr>
          <p:cNvPr id="8" name="Rectangle 10">
            <a:extLst>
              <a:ext uri="{FF2B5EF4-FFF2-40B4-BE49-F238E27FC236}">
                <a16:creationId xmlns:a16="http://schemas.microsoft.com/office/drawing/2014/main" id="{D03EC7CF-CA99-4BF7-96BD-68A62E43148B}"/>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371030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רישום לתוכניות לימודים</a:t>
            </a:r>
          </a:p>
        </p:txBody>
      </p:sp>
      <p:sp>
        <p:nvSpPr>
          <p:cNvPr id="3" name="מציין מיקום תוכן 2"/>
          <p:cNvSpPr>
            <a:spLocks noGrp="1"/>
          </p:cNvSpPr>
          <p:nvPr>
            <p:ph idx="1"/>
          </p:nvPr>
        </p:nvSpPr>
        <p:spPr/>
        <p:txBody>
          <a:bodyPr>
            <a:normAutofit/>
          </a:bodyPr>
          <a:lstStyle/>
          <a:p>
            <a:r>
              <a:rPr lang="he-IL" sz="2800" dirty="0"/>
              <a:t>לבניית תוכנית הלימודים מספר שלבים:</a:t>
            </a:r>
          </a:p>
          <a:p>
            <a:r>
              <a:rPr lang="he-IL" sz="2800" dirty="0"/>
              <a:t>שלב הדירוג – דירוג עדיפויות לשיבוץ לקורסים, והגרלה  - בסיום שלב זה כל תלמיד שובץ לקורסים בחוגים בהם הוא לומד. </a:t>
            </a:r>
          </a:p>
          <a:p>
            <a:r>
              <a:rPr lang="he-IL" sz="2800" dirty="0"/>
              <a:t>שלב השינויים – נערך בימים אלה באינטרנט, ועד סוף השבוע השני ללימודים.</a:t>
            </a:r>
          </a:p>
          <a:p>
            <a:r>
              <a:rPr lang="he-IL" sz="2800" dirty="0"/>
              <a:t>בקשות חריגות לרישום לקורסים ניתן להגיש במזכירות החוג לכלכלה.</a:t>
            </a:r>
          </a:p>
        </p:txBody>
      </p:sp>
      <p:sp>
        <p:nvSpPr>
          <p:cNvPr id="4" name="מציין מיקום של מספר שקופית 3">
            <a:extLst>
              <a:ext uri="{FF2B5EF4-FFF2-40B4-BE49-F238E27FC236}">
                <a16:creationId xmlns:a16="http://schemas.microsoft.com/office/drawing/2014/main" id="{5270EB01-5A4D-4258-8DD2-BB164D1C9851}"/>
              </a:ext>
            </a:extLst>
          </p:cNvPr>
          <p:cNvSpPr>
            <a:spLocks noGrp="1"/>
          </p:cNvSpPr>
          <p:nvPr>
            <p:ph type="sldNum" sz="quarter" idx="12"/>
          </p:nvPr>
        </p:nvSpPr>
        <p:spPr/>
        <p:txBody>
          <a:bodyPr/>
          <a:lstStyle/>
          <a:p>
            <a:fld id="{F3C17ABB-07EA-4840-9131-7596CD192C55}" type="slidenum">
              <a:rPr lang="en-US" smtClean="0"/>
              <a:pPr/>
              <a:t>5</a:t>
            </a:fld>
            <a:endParaRPr lang="en-US" dirty="0"/>
          </a:p>
        </p:txBody>
      </p:sp>
      <p:sp>
        <p:nvSpPr>
          <p:cNvPr id="8" name="Rectangle 10">
            <a:extLst>
              <a:ext uri="{FF2B5EF4-FFF2-40B4-BE49-F238E27FC236}">
                <a16:creationId xmlns:a16="http://schemas.microsoft.com/office/drawing/2014/main" id="{EBC1BAEA-6DDA-44EF-BD09-53AE74A4A6DF}"/>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338888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השנתון המילולי</a:t>
            </a:r>
          </a:p>
        </p:txBody>
      </p:sp>
      <p:sp>
        <p:nvSpPr>
          <p:cNvPr id="6" name="אליפסה 5">
            <a:extLst>
              <a:ext uri="{FF2B5EF4-FFF2-40B4-BE49-F238E27FC236}">
                <a16:creationId xmlns:a16="http://schemas.microsoft.com/office/drawing/2014/main" id="{9FBBA4E3-3530-4510-B81F-FDCE6A8DC6B0}"/>
              </a:ext>
            </a:extLst>
          </p:cNvPr>
          <p:cNvSpPr/>
          <p:nvPr/>
        </p:nvSpPr>
        <p:spPr>
          <a:xfrm>
            <a:off x="2273553" y="4589979"/>
            <a:ext cx="708917" cy="20548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1" anchor="ctr"/>
          <a:lstStyle/>
          <a:p>
            <a:pPr algn="ctr"/>
            <a:endParaRPr lang="he-IL" dirty="0"/>
          </a:p>
        </p:txBody>
      </p:sp>
      <p:sp>
        <p:nvSpPr>
          <p:cNvPr id="8" name="מציין מיקום של מספר שקופית 7">
            <a:extLst>
              <a:ext uri="{FF2B5EF4-FFF2-40B4-BE49-F238E27FC236}">
                <a16:creationId xmlns:a16="http://schemas.microsoft.com/office/drawing/2014/main" id="{A3370731-37CD-48B5-899E-DB7E462C72DC}"/>
              </a:ext>
            </a:extLst>
          </p:cNvPr>
          <p:cNvSpPr>
            <a:spLocks noGrp="1"/>
          </p:cNvSpPr>
          <p:nvPr>
            <p:ph type="sldNum" sz="quarter" idx="12"/>
          </p:nvPr>
        </p:nvSpPr>
        <p:spPr/>
        <p:txBody>
          <a:bodyPr/>
          <a:lstStyle/>
          <a:p>
            <a:fld id="{F3C17ABB-07EA-4840-9131-7596CD192C55}" type="slidenum">
              <a:rPr lang="en-US" smtClean="0"/>
              <a:pPr/>
              <a:t>6</a:t>
            </a:fld>
            <a:endParaRPr lang="en-US" dirty="0"/>
          </a:p>
        </p:txBody>
      </p:sp>
      <p:sp>
        <p:nvSpPr>
          <p:cNvPr id="9" name="Rectangle 10">
            <a:extLst>
              <a:ext uri="{FF2B5EF4-FFF2-40B4-BE49-F238E27FC236}">
                <a16:creationId xmlns:a16="http://schemas.microsoft.com/office/drawing/2014/main" id="{C358CACC-75D5-431D-B170-D23FA87F6E68}"/>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
        <p:nvSpPr>
          <p:cNvPr id="7" name="מציין מיקום תוכן 6">
            <a:extLst>
              <a:ext uri="{FF2B5EF4-FFF2-40B4-BE49-F238E27FC236}">
                <a16:creationId xmlns:a16="http://schemas.microsoft.com/office/drawing/2014/main" id="{3ED67B82-AB58-A57F-C3AB-AB7CBC8C2253}"/>
              </a:ext>
            </a:extLst>
          </p:cNvPr>
          <p:cNvSpPr>
            <a:spLocks noGrp="1"/>
          </p:cNvSpPr>
          <p:nvPr>
            <p:ph idx="1"/>
          </p:nvPr>
        </p:nvSpPr>
        <p:spPr/>
        <p:txBody>
          <a:bodyPr/>
          <a:lstStyle/>
          <a:p>
            <a:endParaRPr lang="en-US" dirty="0"/>
          </a:p>
          <a:p>
            <a:endParaRPr lang="en-US" dirty="0"/>
          </a:p>
          <a:p>
            <a:endParaRPr lang="en-US" dirty="0"/>
          </a:p>
          <a:p>
            <a:endParaRPr lang="en-US" dirty="0"/>
          </a:p>
          <a:p>
            <a:pPr algn="l" rtl="0"/>
            <a:endParaRPr lang="en-US" dirty="0"/>
          </a:p>
          <a:p>
            <a:pPr algn="l" rtl="0"/>
            <a:endParaRPr lang="en-US" dirty="0"/>
          </a:p>
          <a:p>
            <a:pPr algn="l" rtl="0"/>
            <a:r>
              <a:rPr lang="en-US" dirty="0"/>
              <a:t>https://economics.huji.ac.il/</a:t>
            </a:r>
            <a:endParaRPr lang="he-IL" dirty="0"/>
          </a:p>
        </p:txBody>
      </p:sp>
      <p:pic>
        <p:nvPicPr>
          <p:cNvPr id="11" name="תמונה 10">
            <a:extLst>
              <a:ext uri="{FF2B5EF4-FFF2-40B4-BE49-F238E27FC236}">
                <a16:creationId xmlns:a16="http://schemas.microsoft.com/office/drawing/2014/main" id="{9D7EF558-E126-04CE-AA5A-3D9FD6C67049}"/>
              </a:ext>
            </a:extLst>
          </p:cNvPr>
          <p:cNvPicPr>
            <a:picLocks noChangeAspect="1"/>
          </p:cNvPicPr>
          <p:nvPr/>
        </p:nvPicPr>
        <p:blipFill>
          <a:blip r:embed="rId3"/>
          <a:stretch>
            <a:fillRect/>
          </a:stretch>
        </p:blipFill>
        <p:spPr>
          <a:xfrm>
            <a:off x="-331119" y="570024"/>
            <a:ext cx="9432879" cy="4398120"/>
          </a:xfrm>
          <a:prstGeom prst="rect">
            <a:avLst/>
          </a:prstGeom>
        </p:spPr>
      </p:pic>
    </p:spTree>
    <p:extLst>
      <p:ext uri="{BB962C8B-B14F-4D97-AF65-F5344CB8AC3E}">
        <p14:creationId xmlns:p14="http://schemas.microsoft.com/office/powerpoint/2010/main" val="398313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השנתון המילולי</a:t>
            </a:r>
          </a:p>
        </p:txBody>
      </p:sp>
      <p:sp>
        <p:nvSpPr>
          <p:cNvPr id="9" name="מציין מיקום של מספר שקופית 8">
            <a:extLst>
              <a:ext uri="{FF2B5EF4-FFF2-40B4-BE49-F238E27FC236}">
                <a16:creationId xmlns:a16="http://schemas.microsoft.com/office/drawing/2014/main" id="{3D115962-C421-4BFC-8078-13C1972741B7}"/>
              </a:ext>
            </a:extLst>
          </p:cNvPr>
          <p:cNvSpPr>
            <a:spLocks noGrp="1"/>
          </p:cNvSpPr>
          <p:nvPr>
            <p:ph type="sldNum" sz="quarter" idx="12"/>
          </p:nvPr>
        </p:nvSpPr>
        <p:spPr/>
        <p:txBody>
          <a:bodyPr/>
          <a:lstStyle/>
          <a:p>
            <a:fld id="{F3C17ABB-07EA-4840-9131-7596CD192C55}" type="slidenum">
              <a:rPr lang="en-US" smtClean="0"/>
              <a:pPr/>
              <a:t>7</a:t>
            </a:fld>
            <a:endParaRPr lang="en-US" dirty="0"/>
          </a:p>
        </p:txBody>
      </p:sp>
      <p:sp>
        <p:nvSpPr>
          <p:cNvPr id="10" name="Rectangle 10">
            <a:extLst>
              <a:ext uri="{FF2B5EF4-FFF2-40B4-BE49-F238E27FC236}">
                <a16:creationId xmlns:a16="http://schemas.microsoft.com/office/drawing/2014/main" id="{D548CB7D-FFA5-4FEF-B8FF-3E2234BDAA9B}"/>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pic>
        <p:nvPicPr>
          <p:cNvPr id="6" name="תמונה 5">
            <a:extLst>
              <a:ext uri="{FF2B5EF4-FFF2-40B4-BE49-F238E27FC236}">
                <a16:creationId xmlns:a16="http://schemas.microsoft.com/office/drawing/2014/main" id="{999CA849-6D40-E608-8B30-46969651C0F0}"/>
              </a:ext>
            </a:extLst>
          </p:cNvPr>
          <p:cNvPicPr>
            <a:picLocks noChangeAspect="1"/>
          </p:cNvPicPr>
          <p:nvPr/>
        </p:nvPicPr>
        <p:blipFill>
          <a:blip r:embed="rId3"/>
          <a:stretch>
            <a:fillRect/>
          </a:stretch>
        </p:blipFill>
        <p:spPr>
          <a:xfrm>
            <a:off x="1008776" y="1567543"/>
            <a:ext cx="6985693" cy="4450232"/>
          </a:xfrm>
          <a:prstGeom prst="rect">
            <a:avLst/>
          </a:prstGeom>
        </p:spPr>
      </p:pic>
    </p:spTree>
    <p:extLst>
      <p:ext uri="{BB962C8B-B14F-4D97-AF65-F5344CB8AC3E}">
        <p14:creationId xmlns:p14="http://schemas.microsoft.com/office/powerpoint/2010/main" val="295994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תוכנית לימודים לתואר בוגר תשפ"ד</a:t>
            </a:r>
          </a:p>
        </p:txBody>
      </p:sp>
      <p:sp>
        <p:nvSpPr>
          <p:cNvPr id="3" name="מציין מיקום תוכן 2"/>
          <p:cNvSpPr>
            <a:spLocks noGrp="1"/>
          </p:cNvSpPr>
          <p:nvPr>
            <p:ph idx="1"/>
          </p:nvPr>
        </p:nvSpPr>
        <p:spPr/>
        <p:txBody>
          <a:bodyPr>
            <a:normAutofit/>
          </a:bodyPr>
          <a:lstStyle/>
          <a:p>
            <a:r>
              <a:rPr lang="he-IL" sz="2800" dirty="0"/>
              <a:t>בשנה א', מתחילים כל התלמידים בתואר דו חוגי</a:t>
            </a:r>
          </a:p>
          <a:p>
            <a:r>
              <a:rPr lang="he-IL" sz="2800" dirty="0"/>
              <a:t>בשנה ב' ניתן לעבור לתואר חד חוגי בכלכלה</a:t>
            </a:r>
          </a:p>
          <a:p>
            <a:endParaRPr lang="he-IL" sz="2800" dirty="0"/>
          </a:p>
          <a:p>
            <a:endParaRPr lang="he-IL" sz="2800" dirty="0"/>
          </a:p>
        </p:txBody>
      </p:sp>
      <p:sp>
        <p:nvSpPr>
          <p:cNvPr id="4" name="מציין מיקום של מספר שקופית 3">
            <a:extLst>
              <a:ext uri="{FF2B5EF4-FFF2-40B4-BE49-F238E27FC236}">
                <a16:creationId xmlns:a16="http://schemas.microsoft.com/office/drawing/2014/main" id="{105DAEDB-05C1-4282-BC46-FC21E3AF376F}"/>
              </a:ext>
            </a:extLst>
          </p:cNvPr>
          <p:cNvSpPr>
            <a:spLocks noGrp="1"/>
          </p:cNvSpPr>
          <p:nvPr>
            <p:ph type="sldNum" sz="quarter" idx="12"/>
          </p:nvPr>
        </p:nvSpPr>
        <p:spPr/>
        <p:txBody>
          <a:bodyPr/>
          <a:lstStyle/>
          <a:p>
            <a:fld id="{F3C17ABB-07EA-4840-9131-7596CD192C55}" type="slidenum">
              <a:rPr lang="en-US" smtClean="0"/>
              <a:pPr/>
              <a:t>8</a:t>
            </a:fld>
            <a:endParaRPr lang="en-US" dirty="0"/>
          </a:p>
        </p:txBody>
      </p:sp>
      <p:sp>
        <p:nvSpPr>
          <p:cNvPr id="8" name="Rectangle 10">
            <a:extLst>
              <a:ext uri="{FF2B5EF4-FFF2-40B4-BE49-F238E27FC236}">
                <a16:creationId xmlns:a16="http://schemas.microsoft.com/office/drawing/2014/main" id="{D25BEE59-F408-4579-A8B4-4155C1F5B706}"/>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335493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3200" dirty="0">
                <a:cs typeface="+mn-cs"/>
              </a:rPr>
              <a:t>תוכניות לימודים עם חוגים אחרים</a:t>
            </a:r>
          </a:p>
        </p:txBody>
      </p:sp>
      <p:sp>
        <p:nvSpPr>
          <p:cNvPr id="3" name="מציין מיקום תוכן 2"/>
          <p:cNvSpPr>
            <a:spLocks noGrp="1"/>
          </p:cNvSpPr>
          <p:nvPr>
            <p:ph idx="1"/>
          </p:nvPr>
        </p:nvSpPr>
        <p:spPr/>
        <p:txBody>
          <a:bodyPr>
            <a:normAutofit/>
          </a:bodyPr>
          <a:lstStyle/>
          <a:p>
            <a:r>
              <a:rPr lang="he-IL" altLang="he-IL" sz="2800" dirty="0"/>
              <a:t>ניתן ללמוד כלכלה עם כל אחד מהחוגים באוניברסיטה.</a:t>
            </a:r>
          </a:p>
          <a:p>
            <a:r>
              <a:rPr lang="he-IL" altLang="he-IL" sz="2800" dirty="0"/>
              <a:t>קיימות תוכניות מיוחדות עם חוגים שונים</a:t>
            </a:r>
          </a:p>
          <a:p>
            <a:r>
              <a:rPr lang="he-IL" altLang="he-IL" sz="2800" dirty="0"/>
              <a:t>תכנית משולבת כלכלה פילוסופיה ומשפטים (מכפיל)</a:t>
            </a:r>
          </a:p>
          <a:p>
            <a:r>
              <a:rPr lang="he-IL" altLang="he-IL" sz="2800" dirty="0"/>
              <a:t>תכניות משולבות עם מדעי המחשב ומתמטיקה.</a:t>
            </a:r>
          </a:p>
          <a:p>
            <a:r>
              <a:rPr lang="he-IL" altLang="he-IL" sz="2800" dirty="0"/>
              <a:t>תכנית משולבת עם מנהל עסקים/חשבונאות.</a:t>
            </a:r>
          </a:p>
          <a:p>
            <a:r>
              <a:rPr lang="he-IL" altLang="he-IL" sz="2800" dirty="0"/>
              <a:t>תוכניות נוספות - פכ"מ ואינטרנט וחברה</a:t>
            </a:r>
          </a:p>
          <a:p>
            <a:pPr>
              <a:buNone/>
            </a:pPr>
            <a:r>
              <a:rPr lang="he-IL" altLang="he-IL" sz="2800" dirty="0"/>
              <a:t>פירוט על כל התכניות ועל הדרישות בחוג ניתן למצוא </a:t>
            </a:r>
            <a:r>
              <a:rPr lang="he-IL" altLang="he-IL" sz="2800" b="1" dirty="0"/>
              <a:t>בשנתון</a:t>
            </a:r>
            <a:r>
              <a:rPr lang="he-IL" altLang="he-IL" sz="2800" dirty="0"/>
              <a:t>.</a:t>
            </a:r>
          </a:p>
        </p:txBody>
      </p:sp>
      <p:sp>
        <p:nvSpPr>
          <p:cNvPr id="4" name="מציין מיקום של מספר שקופית 3">
            <a:extLst>
              <a:ext uri="{FF2B5EF4-FFF2-40B4-BE49-F238E27FC236}">
                <a16:creationId xmlns:a16="http://schemas.microsoft.com/office/drawing/2014/main" id="{E9EBDB54-8B65-49BF-BB61-9799B3E3FE29}"/>
              </a:ext>
            </a:extLst>
          </p:cNvPr>
          <p:cNvSpPr>
            <a:spLocks noGrp="1"/>
          </p:cNvSpPr>
          <p:nvPr>
            <p:ph type="sldNum" sz="quarter" idx="12"/>
          </p:nvPr>
        </p:nvSpPr>
        <p:spPr>
          <a:xfrm>
            <a:off x="1008776" y="6360952"/>
            <a:ext cx="786468" cy="365125"/>
          </a:xfrm>
        </p:spPr>
        <p:txBody>
          <a:bodyPr/>
          <a:lstStyle/>
          <a:p>
            <a:fld id="{F3C17ABB-07EA-4840-9131-7596CD192C55}" type="slidenum">
              <a:rPr lang="en-US" smtClean="0"/>
              <a:pPr/>
              <a:t>9</a:t>
            </a:fld>
            <a:endParaRPr lang="en-US" dirty="0"/>
          </a:p>
        </p:txBody>
      </p:sp>
      <p:sp>
        <p:nvSpPr>
          <p:cNvPr id="8" name="Rectangle 10">
            <a:extLst>
              <a:ext uri="{FF2B5EF4-FFF2-40B4-BE49-F238E27FC236}">
                <a16:creationId xmlns:a16="http://schemas.microsoft.com/office/drawing/2014/main" id="{F3D5B398-4D1D-4828-AAF8-3057BF94EFF7}"/>
              </a:ext>
            </a:extLst>
          </p:cNvPr>
          <p:cNvSpPr/>
          <p:nvPr/>
        </p:nvSpPr>
        <p:spPr>
          <a:xfrm>
            <a:off x="4385321" y="6418923"/>
            <a:ext cx="4264309" cy="246221"/>
          </a:xfrm>
          <a:prstGeom prst="rect">
            <a:avLst/>
          </a:prstGeom>
        </p:spPr>
        <p:txBody>
          <a:bodyPr wrap="none">
            <a:spAutoFit/>
          </a:bodyPr>
          <a:lstStyle/>
          <a:p>
            <a:pPr algn="r"/>
            <a:r>
              <a:rPr lang="he-IL" sz="1000" b="1" dirty="0">
                <a:latin typeface="Arial"/>
                <a:cs typeface="Arial"/>
              </a:rPr>
              <a:t>האוניברסיטה העברית / הפקולטה למדעי החברה / המחלקה לכלכלה </a:t>
            </a:r>
            <a:r>
              <a:rPr lang="he-IL" sz="1000" dirty="0">
                <a:latin typeface="Arial"/>
                <a:cs typeface="Arial"/>
              </a:rPr>
              <a:t>| 27.12.23</a:t>
            </a:r>
            <a:endParaRPr lang="en-US" sz="1000" dirty="0">
              <a:latin typeface="Arial"/>
              <a:cs typeface="Arial"/>
            </a:endParaRPr>
          </a:p>
        </p:txBody>
      </p:sp>
    </p:spTree>
    <p:extLst>
      <p:ext uri="{BB962C8B-B14F-4D97-AF65-F5344CB8AC3E}">
        <p14:creationId xmlns:p14="http://schemas.microsoft.com/office/powerpoint/2010/main" val="4225315264"/>
      </p:ext>
    </p:extLst>
  </p:cSld>
  <p:clrMapOvr>
    <a:masterClrMapping/>
  </p:clrMapOvr>
</p:sld>
</file>

<file path=ppt/theme/theme1.xml><?xml version="1.0" encoding="utf-8"?>
<a:theme xmlns:a="http://schemas.openxmlformats.org/drawingml/2006/main" name="Office Theme">
  <a:themeElements>
    <a:clrScheme name="התאמה אישית 4">
      <a:dk1>
        <a:srgbClr val="000000"/>
      </a:dk1>
      <a:lt1>
        <a:srgbClr val="FFFFFF"/>
      </a:lt1>
      <a:dk2>
        <a:srgbClr val="FFFFFF"/>
      </a:dk2>
      <a:lt2>
        <a:srgbClr val="0F4049"/>
      </a:lt2>
      <a:accent1>
        <a:srgbClr val="1C6775"/>
      </a:accent1>
      <a:accent2>
        <a:srgbClr val="818984"/>
      </a:accent2>
      <a:accent3>
        <a:srgbClr val="185051"/>
      </a:accent3>
      <a:accent4>
        <a:srgbClr val="ABAF98"/>
      </a:accent4>
      <a:accent5>
        <a:srgbClr val="FFFFFF"/>
      </a:accent5>
      <a:accent6>
        <a:srgbClr val="1C67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התאמה אישית 4">
    <a:dk1>
      <a:srgbClr val="000000"/>
    </a:dk1>
    <a:lt1>
      <a:srgbClr val="FFFFFF"/>
    </a:lt1>
    <a:dk2>
      <a:srgbClr val="FFFFFF"/>
    </a:dk2>
    <a:lt2>
      <a:srgbClr val="0F4049"/>
    </a:lt2>
    <a:accent1>
      <a:srgbClr val="1C6775"/>
    </a:accent1>
    <a:accent2>
      <a:srgbClr val="818984"/>
    </a:accent2>
    <a:accent3>
      <a:srgbClr val="185051"/>
    </a:accent3>
    <a:accent4>
      <a:srgbClr val="ABAF98"/>
    </a:accent4>
    <a:accent5>
      <a:srgbClr val="FFFFFF"/>
    </a:accent5>
    <a:accent6>
      <a:srgbClr val="1C677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1582</TotalTime>
  <Words>1777</Words>
  <Application>Microsoft Office PowerPoint</Application>
  <PresentationFormat>‫הצגה על המסך (4:3)</PresentationFormat>
  <Paragraphs>225</Paragraphs>
  <Slides>31</Slides>
  <Notes>19</Notes>
  <HiddenSlides>2</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31</vt:i4>
      </vt:variant>
    </vt:vector>
  </HeadingPairs>
  <TitlesOfParts>
    <vt:vector size="35" baseType="lpstr">
      <vt:lpstr>almoni-neue</vt:lpstr>
      <vt:lpstr>Arial</vt:lpstr>
      <vt:lpstr>Calibri</vt:lpstr>
      <vt:lpstr>Office Theme</vt:lpstr>
      <vt:lpstr>מצגת של PowerPoint‏</vt:lpstr>
      <vt:lpstr>ברוכים הבאים למחלקה לכלכלה</vt:lpstr>
      <vt:lpstr>שנת הלימודים תשפ"ד</vt:lpstr>
      <vt:lpstr>צוות המחלקה</vt:lpstr>
      <vt:lpstr>רישום לתוכניות לימודים</vt:lpstr>
      <vt:lpstr>השנתון המילולי</vt:lpstr>
      <vt:lpstr>השנתון המילולי</vt:lpstr>
      <vt:lpstr>תוכנית לימודים לתואר בוגר תשפ"ד</vt:lpstr>
      <vt:lpstr>תוכניות לימודים עם חוגים אחרים</vt:lpstr>
      <vt:lpstr>תוכנית הלימודים החדשה לתואר בוגר בתשפ"ג</vt:lpstr>
      <vt:lpstr>מרכזי למידה</vt:lpstr>
      <vt:lpstr>לימודי שנה א'</vt:lpstr>
      <vt:lpstr>חובות שנה א'</vt:lpstr>
      <vt:lpstr>מעבר על תנאי – מתוך השנתון</vt:lpstr>
      <vt:lpstr>מעבר על תנאי – מתוך השנתון</vt:lpstr>
      <vt:lpstr>הערות חשובות</vt:lpstr>
      <vt:lpstr>לימודי שנה ב'</vt:lpstr>
      <vt:lpstr>קורסי ליבה, חקר ובחירה</vt:lpstr>
      <vt:lpstr>סיום התואר</vt:lpstr>
      <vt:lpstr>מילואים</vt:lpstr>
      <vt:lpstr>מצגת של PowerPoint‏</vt:lpstr>
      <vt:lpstr>מתווה מילואים – הפקולטה למדעי החברה</vt:lpstr>
      <vt:lpstr>מתווה מילואים – הפקולטה למדעי החברה</vt:lpstr>
      <vt:lpstr>מתווה מילואים – הפקולטה למדעי החברה</vt:lpstr>
      <vt:lpstr>מתווה מילואים של המחלקה – שנה א' </vt:lpstr>
      <vt:lpstr>שאלות נפוצות</vt:lpstr>
      <vt:lpstr>שאלות נפוצות</vt:lpstr>
      <vt:lpstr>הוראה מקוונת</vt:lpstr>
      <vt:lpstr>אתר המחלקה</vt:lpstr>
      <vt:lpstr>יצירת קשר</vt:lpstr>
      <vt:lpstr>סיום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dc:creator>
  <cp:lastModifiedBy>Noam Binstok</cp:lastModifiedBy>
  <cp:revision>95</cp:revision>
  <dcterms:created xsi:type="dcterms:W3CDTF">2015-02-25T21:36:04Z</dcterms:created>
  <dcterms:modified xsi:type="dcterms:W3CDTF">2023-12-27T10:02:32Z</dcterms:modified>
</cp:coreProperties>
</file>